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329" r:id="rId2"/>
    <p:sldId id="330" r:id="rId3"/>
    <p:sldId id="357" r:id="rId4"/>
    <p:sldId id="374" r:id="rId5"/>
    <p:sldId id="362" r:id="rId6"/>
    <p:sldId id="373" r:id="rId7"/>
    <p:sldId id="360" r:id="rId8"/>
    <p:sldId id="363" r:id="rId9"/>
    <p:sldId id="364" r:id="rId10"/>
    <p:sldId id="365" r:id="rId11"/>
    <p:sldId id="367" r:id="rId12"/>
    <p:sldId id="368" r:id="rId13"/>
    <p:sldId id="369" r:id="rId14"/>
    <p:sldId id="375" r:id="rId15"/>
    <p:sldId id="391" r:id="rId16"/>
    <p:sldId id="376" r:id="rId17"/>
    <p:sldId id="366" r:id="rId18"/>
    <p:sldId id="383" r:id="rId19"/>
    <p:sldId id="381" r:id="rId20"/>
    <p:sldId id="390" r:id="rId21"/>
    <p:sldId id="370" r:id="rId22"/>
    <p:sldId id="389" r:id="rId23"/>
    <p:sldId id="388" r:id="rId24"/>
    <p:sldId id="386" r:id="rId25"/>
    <p:sldId id="379" r:id="rId26"/>
    <p:sldId id="382" r:id="rId27"/>
    <p:sldId id="384" r:id="rId28"/>
    <p:sldId id="380" r:id="rId29"/>
    <p:sldId id="378" r:id="rId30"/>
    <p:sldId id="392" r:id="rId31"/>
    <p:sldId id="393" r:id="rId32"/>
    <p:sldId id="394" r:id="rId33"/>
    <p:sldId id="395" r:id="rId34"/>
    <p:sldId id="387" r:id="rId35"/>
    <p:sldId id="396" r:id="rId36"/>
    <p:sldId id="359" r:id="rId37"/>
  </p:sldIdLst>
  <p:sldSz cx="9144000" cy="6858000" type="screen4x3"/>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9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1348" autoAdjust="0"/>
    <p:restoredTop sz="86323" autoAdjust="0"/>
  </p:normalViewPr>
  <p:slideViewPr>
    <p:cSldViewPr snapToGrid="0" snapToObjects="1">
      <p:cViewPr>
        <p:scale>
          <a:sx n="85" d="100"/>
          <a:sy n="85" d="100"/>
        </p:scale>
        <p:origin x="-3036"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3" d="100"/>
        <a:sy n="14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526F3CE2-9E9B-423C-9155-5521BE2688F9}" type="datetimeFigureOut">
              <a:rPr lang="en-US" smtClean="0"/>
              <a:t>8/23/2017</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50C2C5E9-55FA-4C40-99D3-503B30EBCD36}" type="slidenum">
              <a:rPr lang="en-US" smtClean="0"/>
              <a:t>‹#›</a:t>
            </a:fld>
            <a:endParaRPr lang="en-US"/>
          </a:p>
        </p:txBody>
      </p:sp>
    </p:spTree>
    <p:extLst>
      <p:ext uri="{BB962C8B-B14F-4D97-AF65-F5344CB8AC3E}">
        <p14:creationId xmlns:p14="http://schemas.microsoft.com/office/powerpoint/2010/main" val="100562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A6769650-861B-4014-AB62-0158D4B7023E}" type="datetimeFigureOut">
              <a:rPr lang="en-US" smtClean="0"/>
              <a:t>8/23/2017</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2C3580F8-DAE2-45C5-A1F2-95684968FFB2}" type="slidenum">
              <a:rPr lang="en-US" smtClean="0"/>
              <a:t>‹#›</a:t>
            </a:fld>
            <a:endParaRPr lang="en-US"/>
          </a:p>
        </p:txBody>
      </p:sp>
    </p:spTree>
    <p:extLst>
      <p:ext uri="{BB962C8B-B14F-4D97-AF65-F5344CB8AC3E}">
        <p14:creationId xmlns:p14="http://schemas.microsoft.com/office/powerpoint/2010/main" val="32332709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literature indicates that it is the penetration factor that makes one bacteria more or less resistant to inactivation.  </a:t>
            </a:r>
            <a:r>
              <a:rPr lang="en-US" dirty="0" smtClean="0"/>
              <a:t>Consequently bacterial spores, which have a hard outer coat, are more resistant to penetration.  This makes bacterial spores arguably the most difficult bacterial organism to inactivate.  </a:t>
            </a:r>
          </a:p>
          <a:p>
            <a:r>
              <a:rPr lang="en-US" dirty="0"/>
              <a:t>Because it is uncharged, ClO2 is equally soluble in organics and water.  Actually, it is about 4 X more soluble in cyclohexane than in water.  </a:t>
            </a:r>
          </a:p>
          <a:p>
            <a:r>
              <a:rPr lang="en-US" dirty="0"/>
              <a:t>In addition, when used to disinfect RO water, the ClO2 slips right through the RO membrane.</a:t>
            </a:r>
          </a:p>
          <a:p>
            <a:r>
              <a:rPr lang="en-US" dirty="0"/>
              <a:t>In this way, the ClO2 rapidly penetrates through a bacterial cell wall.</a:t>
            </a:r>
          </a:p>
          <a:p>
            <a:endParaRPr lang="en-US" dirty="0"/>
          </a:p>
          <a:p>
            <a:r>
              <a:rPr lang="en-US" dirty="0" smtClean="0"/>
              <a:t>There is a “pecking order” of the relative ease by which bacteria are inactivated.  This is a well known phenomenon in potable water applications and is referred to as the “CT” factor.  </a:t>
            </a:r>
          </a:p>
          <a:p>
            <a:r>
              <a:rPr lang="en-US" dirty="0" smtClean="0"/>
              <a:t>CT factor is the concentration in mg/L times the contact time in minutes.  Every disinfectant has a CT factor for a given bacterium.  </a:t>
            </a:r>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9</a:t>
            </a:fld>
            <a:endParaRPr lang="en-US"/>
          </a:p>
        </p:txBody>
      </p:sp>
    </p:spTree>
    <p:extLst>
      <p:ext uri="{BB962C8B-B14F-4D97-AF65-F5344CB8AC3E}">
        <p14:creationId xmlns:p14="http://schemas.microsoft.com/office/powerpoint/2010/main" val="55307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18</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As long as there is a slight residual of ClO2, bulk water disinfection will occur.  The key is the maintenance of a slight residual over a long time.  So, contact time is pretty essential for bulk water bacterial inactivation.</a:t>
            </a:r>
          </a:p>
          <a:p>
            <a:r>
              <a:rPr lang="en-US" altLang="en-US" dirty="0" smtClean="0">
                <a:latin typeface="Times New Roman" charset="0"/>
                <a:ea typeface="ＭＳ Ｐゴシック" charset="-128"/>
              </a:rPr>
              <a:t>In contaminated water, i.e., water that has a lot of components that will consume ClO2, but consume it slowly, it is important to maintain a ClO2 residual for a sufficient amount of time so that bacterial inactivation can occur.</a:t>
            </a:r>
          </a:p>
          <a:p>
            <a:r>
              <a:rPr lang="en-US" altLang="en-US" dirty="0" smtClean="0">
                <a:latin typeface="Times New Roman" charset="0"/>
                <a:ea typeface="ＭＳ Ｐゴシック" charset="-128"/>
              </a:rPr>
              <a:t>This required contact time may be extended when the water has a lot of suspended solids.  Bacteria are known to hide in suspended solids.  Bacteria are also known to "clump" together, so that while bacteria on the outside may be inactivated by ClO2, it may take some time for the ClO2 to penetrate the "clump."  </a:t>
            </a:r>
          </a:p>
          <a:p>
            <a:r>
              <a:rPr lang="en-US" altLang="en-US" dirty="0" smtClean="0">
                <a:latin typeface="Times New Roman" charset="0"/>
                <a:ea typeface="ＭＳ Ｐゴシック" charset="-128"/>
              </a:rPr>
              <a:t>This is why, when doing a demand study, which I will talk about later, contact time is critical.</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16878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19</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It should be noted that there is a difference between the optimum dosages required for inactivating bulk water bacteria and bacteria found within biofilm.  </a:t>
            </a:r>
          </a:p>
          <a:p>
            <a:r>
              <a:rPr lang="en-US" altLang="en-US" dirty="0" smtClean="0">
                <a:latin typeface="Times New Roman" charset="0"/>
                <a:ea typeface="ＭＳ Ｐゴシック" charset="-128"/>
              </a:rPr>
              <a:t>Ideally, while only a slight positive residual is required for disinfection, generally, it will take at least 1 ppm of ClO2 residual to prevent/inactivate/dissolve biofilm bacteria.  </a:t>
            </a:r>
          </a:p>
          <a:p>
            <a:r>
              <a:rPr lang="en-US" altLang="en-US" dirty="0" smtClean="0">
                <a:latin typeface="Times New Roman" charset="0"/>
                <a:ea typeface="ＭＳ Ｐゴシック" charset="-128"/>
              </a:rPr>
              <a:t>For many oil field applications, especially on-the-fly frac jobs, ClO2 is fed with insufficient contact time.  Therefore to accommodate the short contact time, the residual must be increased.  </a:t>
            </a:r>
          </a:p>
          <a:p>
            <a:r>
              <a:rPr lang="en-US" altLang="en-US" dirty="0" smtClean="0">
                <a:latin typeface="Times New Roman" charset="0"/>
                <a:ea typeface="ＭＳ Ｐゴシック" charset="-128"/>
              </a:rPr>
              <a:t>It is for this reason that most oil field ClO2 suppliers maintain a minimum of 5 ppm residual and some maintain a higher residual.  </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02161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250"/>
            <a:ext cx="5486400" cy="3600450"/>
          </a:xfrm>
        </p:spPr>
        <p:txBody>
          <a:bodyPr/>
          <a:lstStyle/>
          <a:p>
            <a:pPr marL="171450" indent="-171450">
              <a:spcAft>
                <a:spcPts val="600"/>
              </a:spcAft>
              <a:buFont typeface="Arial" charset="0"/>
              <a:buChar char="•"/>
            </a:pPr>
            <a:r>
              <a:rPr lang="en-US" dirty="0" smtClean="0"/>
              <a:t>This slide shows why a 2 mg/L residual was set as the target.</a:t>
            </a:r>
          </a:p>
          <a:p>
            <a:pPr marL="171450" indent="-171450">
              <a:spcAft>
                <a:spcPts val="600"/>
              </a:spcAft>
              <a:buFont typeface="Arial" charset="0"/>
              <a:buChar char="•"/>
            </a:pPr>
            <a:r>
              <a:rPr lang="en-US" dirty="0" smtClean="0"/>
              <a:t>After a large number of dose-response tests run in the field (significantly more than shown here), the data shows that if a 2 mg/L can maintained for a specific period of time, we always show very good bacterial control.  </a:t>
            </a:r>
            <a:endParaRPr lang="en-US" dirty="0"/>
          </a:p>
        </p:txBody>
      </p:sp>
      <p:sp>
        <p:nvSpPr>
          <p:cNvPr id="4" name="Slide Number Placeholder 3"/>
          <p:cNvSpPr>
            <a:spLocks noGrp="1"/>
          </p:cNvSpPr>
          <p:nvPr>
            <p:ph type="sldNum" sz="quarter" idx="10"/>
          </p:nvPr>
        </p:nvSpPr>
        <p:spPr/>
        <p:txBody>
          <a:bodyPr/>
          <a:lstStyle/>
          <a:p>
            <a:fld id="{D6969B87-A258-4107-A86C-CBF03E691E28}" type="slidenum">
              <a:rPr lang="en-US" smtClean="0"/>
              <a:t>20</a:t>
            </a:fld>
            <a:endParaRPr lang="en-US"/>
          </a:p>
        </p:txBody>
      </p:sp>
    </p:spTree>
    <p:extLst>
      <p:ext uri="{BB962C8B-B14F-4D97-AF65-F5344CB8AC3E}">
        <p14:creationId xmlns:p14="http://schemas.microsoft.com/office/powerpoint/2010/main" val="136318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21</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It should be noted that there is a difference between the optimum dosages required for inactivating bulk water bacteria and bacteria found within biofilm.  </a:t>
            </a:r>
          </a:p>
          <a:p>
            <a:r>
              <a:rPr lang="en-US" altLang="en-US" dirty="0" smtClean="0">
                <a:latin typeface="Times New Roman" charset="0"/>
                <a:ea typeface="ＭＳ Ｐゴシック" charset="-128"/>
              </a:rPr>
              <a:t>Ideally, while only a slight positive residual is required for disinfection, generally, it will take at least 1 ppm of ClO2 residual to prevent/inactivate/dissolve biofilm bacteria.  </a:t>
            </a:r>
          </a:p>
          <a:p>
            <a:r>
              <a:rPr lang="en-US" altLang="en-US" dirty="0" smtClean="0">
                <a:latin typeface="Times New Roman" charset="0"/>
                <a:ea typeface="ＭＳ Ｐゴシック" charset="-128"/>
              </a:rPr>
              <a:t>For many oil field applications, especially on-the-fly frac jobs, ClO2 is fed with insufficient contact time.  Therefore to accommodate the short contact time, the residual must be increased.  </a:t>
            </a:r>
          </a:p>
          <a:p>
            <a:r>
              <a:rPr lang="en-US" altLang="en-US" dirty="0" smtClean="0">
                <a:latin typeface="Times New Roman" charset="0"/>
                <a:ea typeface="ＭＳ Ｐゴシック" charset="-128"/>
              </a:rPr>
              <a:t>It is for this reason that most oil field ClO2 suppliers maintain a minimum of 5 ppm residual and some maintain a higher residual.  </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1588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22</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It should be noted that there is a difference between the optimum dosages required for inactivating bulk water bacteria and bacteria found within biofilm.  </a:t>
            </a:r>
          </a:p>
          <a:p>
            <a:r>
              <a:rPr lang="en-US" altLang="en-US" dirty="0" smtClean="0">
                <a:latin typeface="Times New Roman" charset="0"/>
                <a:ea typeface="ＭＳ Ｐゴシック" charset="-128"/>
              </a:rPr>
              <a:t>Ideally, while only a slight positive residual is required for disinfection, generally, it will take at least 1 ppm of ClO2 residual to prevent/inactivate/dissolve biofilm bacteria.  </a:t>
            </a:r>
          </a:p>
          <a:p>
            <a:r>
              <a:rPr lang="en-US" altLang="en-US" dirty="0" smtClean="0">
                <a:latin typeface="Times New Roman" charset="0"/>
                <a:ea typeface="ＭＳ Ｐゴシック" charset="-128"/>
              </a:rPr>
              <a:t>For many oil field applications, especially on-the-fly frac jobs, ClO2 is fed with insufficient contact time.  Therefore to accommodate the short contact time, the residual must be increased.  </a:t>
            </a:r>
          </a:p>
          <a:p>
            <a:r>
              <a:rPr lang="en-US" altLang="en-US" dirty="0" smtClean="0">
                <a:latin typeface="Times New Roman" charset="0"/>
                <a:ea typeface="ＭＳ Ｐゴシック" charset="-128"/>
              </a:rPr>
              <a:t>It is for this reason that most oil field ClO2 suppliers maintain a minimum of 5 ppm residual and some maintain a higher residual.  </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8883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23</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It should be noted that there is a difference between the optimum dosages required for inactivating bulk water bacteria and bacteria found within biofilm.  </a:t>
            </a:r>
          </a:p>
          <a:p>
            <a:r>
              <a:rPr lang="en-US" altLang="en-US" dirty="0" smtClean="0">
                <a:latin typeface="Times New Roman" charset="0"/>
                <a:ea typeface="ＭＳ Ｐゴシック" charset="-128"/>
              </a:rPr>
              <a:t>Ideally, while only a slight positive residual is required for disinfection, generally, it will take at least 1 ppm of ClO2 residual to prevent/inactivate/dissolve biofilm bacteria.  </a:t>
            </a:r>
          </a:p>
          <a:p>
            <a:r>
              <a:rPr lang="en-US" altLang="en-US" dirty="0" smtClean="0">
                <a:latin typeface="Times New Roman" charset="0"/>
                <a:ea typeface="ＭＳ Ｐゴシック" charset="-128"/>
              </a:rPr>
              <a:t>For many oil field applications, especially on-the-fly frac jobs, ClO2 is fed with insufficient contact time.  Therefore to accommodate the short contact time, the residual must be increased.  </a:t>
            </a:r>
          </a:p>
          <a:p>
            <a:r>
              <a:rPr lang="en-US" altLang="en-US" dirty="0" smtClean="0">
                <a:latin typeface="Times New Roman" charset="0"/>
                <a:ea typeface="ＭＳ Ｐゴシック" charset="-128"/>
              </a:rPr>
              <a:t>It is for this reason that most oil field ClO2 suppliers maintain a minimum of 5 ppm residual and some maintain a higher residual.  </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817673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24</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It should be noted that there is a difference between the optimum dosages required for inactivating bulk water bacteria and bacteria found within biofilm.  </a:t>
            </a:r>
          </a:p>
          <a:p>
            <a:r>
              <a:rPr lang="en-US" altLang="en-US" dirty="0" smtClean="0">
                <a:latin typeface="Times New Roman" charset="0"/>
                <a:ea typeface="ＭＳ Ｐゴシック" charset="-128"/>
              </a:rPr>
              <a:t>Ideally, while only a slight positive residual is required for disinfection, generally, it will take at least 1 ppm of ClO2 residual to prevent/inactivate/dissolve biofilm bacteria.  </a:t>
            </a:r>
          </a:p>
          <a:p>
            <a:r>
              <a:rPr lang="en-US" altLang="en-US" dirty="0" smtClean="0">
                <a:latin typeface="Times New Roman" charset="0"/>
                <a:ea typeface="ＭＳ Ｐゴシック" charset="-128"/>
              </a:rPr>
              <a:t>For many oil field applications, especially on-the-fly frac jobs, ClO2 is fed with insufficient contact time.  Therefore to accommodate the short contact time, the residual must be increased.  </a:t>
            </a:r>
          </a:p>
          <a:p>
            <a:r>
              <a:rPr lang="en-US" altLang="en-US" dirty="0" smtClean="0">
                <a:latin typeface="Times New Roman" charset="0"/>
                <a:ea typeface="ＭＳ Ｐゴシック" charset="-128"/>
              </a:rPr>
              <a:t>It is for this reason that most oil field ClO2 suppliers maintain a minimum of 5 ppm residual and some maintain a higher residual.  </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07000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78F0F-96CD-E942-AB8B-D60CEDA473D5}" type="slidenum">
              <a:rPr lang="en-US"/>
              <a:pPr/>
              <a:t>25</a:t>
            </a:fld>
            <a:endParaRPr lang="en-US"/>
          </a:p>
        </p:txBody>
      </p:sp>
      <p:sp>
        <p:nvSpPr>
          <p:cNvPr id="184322" name="Rectangle 2"/>
          <p:cNvSpPr>
            <a:spLocks noGrp="1" noRot="1" noChangeAspect="1" noChangeArrowheads="1" noTextEdit="1"/>
          </p:cNvSpPr>
          <p:nvPr>
            <p:ph type="sldImg"/>
          </p:nvPr>
        </p:nvSpPr>
        <p:spPr>
          <a:xfrm>
            <a:off x="1211263" y="701675"/>
            <a:ext cx="4673600" cy="3506788"/>
          </a:xfrm>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pPr marL="171450" indent="-171450">
              <a:buFont typeface="Arial" charset="0"/>
              <a:buChar char="•"/>
            </a:pPr>
            <a:r>
              <a:rPr lang="en-US" dirty="0" smtClean="0"/>
              <a:t>The ClO2 must be monitored after about 5 minutes of reaction time.  Period.</a:t>
            </a:r>
            <a:endParaRPr lang="en-US" dirty="0"/>
          </a:p>
        </p:txBody>
      </p:sp>
    </p:spTree>
    <p:extLst>
      <p:ext uri="{BB962C8B-B14F-4D97-AF65-F5344CB8AC3E}">
        <p14:creationId xmlns:p14="http://schemas.microsoft.com/office/powerpoint/2010/main" val="13068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26</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It should be noted that there is a difference between the optimum dosages required for inactivating bulk water bacteria and bacteria found within biofilm.  </a:t>
            </a:r>
          </a:p>
          <a:p>
            <a:r>
              <a:rPr lang="en-US" altLang="en-US" dirty="0" smtClean="0">
                <a:latin typeface="Times New Roman" charset="0"/>
                <a:ea typeface="ＭＳ Ｐゴシック" charset="-128"/>
              </a:rPr>
              <a:t>Ideally, while only a slight positive residual is required for disinfection, generally, it will take at least 1 ppm of ClO2 residual to prevent/inactivate/dissolve biofilm bacteria.  </a:t>
            </a:r>
          </a:p>
          <a:p>
            <a:r>
              <a:rPr lang="en-US" altLang="en-US" dirty="0" smtClean="0">
                <a:latin typeface="Times New Roman" charset="0"/>
                <a:ea typeface="ＭＳ Ｐゴシック" charset="-128"/>
              </a:rPr>
              <a:t>For many oil field applications, especially on-the-fly frac jobs, ClO2 is fed with insufficient contact time.  Therefore to accommodate the short contact time, the residual must be increased.  </a:t>
            </a:r>
          </a:p>
          <a:p>
            <a:r>
              <a:rPr lang="en-US" altLang="en-US" dirty="0" smtClean="0">
                <a:latin typeface="Times New Roman" charset="0"/>
                <a:ea typeface="ＭＳ Ｐゴシック" charset="-128"/>
              </a:rPr>
              <a:t>It is for this reason that most oil field ClO2 suppliers maintain a minimum of 5 ppm residual and some maintain a higher residual.  </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31364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78F0F-96CD-E942-AB8B-D60CEDA473D5}" type="slidenum">
              <a:rPr lang="en-US"/>
              <a:pPr/>
              <a:t>27</a:t>
            </a:fld>
            <a:endParaRPr lang="en-US"/>
          </a:p>
        </p:txBody>
      </p:sp>
      <p:sp>
        <p:nvSpPr>
          <p:cNvPr id="184322" name="Rectangle 2"/>
          <p:cNvSpPr>
            <a:spLocks noGrp="1" noRot="1" noChangeAspect="1" noChangeArrowheads="1" noTextEdit="1"/>
          </p:cNvSpPr>
          <p:nvPr>
            <p:ph type="sldImg"/>
          </p:nvPr>
        </p:nvSpPr>
        <p:spPr>
          <a:xfrm>
            <a:off x="1211263" y="701675"/>
            <a:ext cx="4673600" cy="3506788"/>
          </a:xfrm>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pPr marL="171450" indent="-171450">
              <a:buFont typeface="Arial" charset="0"/>
              <a:buChar char="•"/>
            </a:pPr>
            <a:r>
              <a:rPr lang="en-US" dirty="0" smtClean="0"/>
              <a:t>This illustrates the importance of reaction time, AND automatic monitoring.</a:t>
            </a:r>
          </a:p>
          <a:p>
            <a:pPr marL="171450" indent="-171450">
              <a:buFont typeface="Arial" charset="0"/>
              <a:buChar char="•"/>
            </a:pPr>
            <a:r>
              <a:rPr lang="en-US" dirty="0" smtClean="0"/>
              <a:t>The ClO2 residual, if monitored manually, read about 5 ppm, with a 10 ppm dosage.  </a:t>
            </a:r>
          </a:p>
          <a:p>
            <a:pPr marL="171450" indent="-171450">
              <a:buFont typeface="Arial" charset="0"/>
              <a:buChar char="•"/>
            </a:pPr>
            <a:r>
              <a:rPr lang="en-US" dirty="0" smtClean="0"/>
              <a:t>But when the water went into the frac tanks, there was a lot of sludge or material in the tanks that consumed ClO2.  </a:t>
            </a:r>
          </a:p>
          <a:p>
            <a:pPr marL="171450" indent="-171450">
              <a:buFont typeface="Arial" charset="0"/>
              <a:buChar char="•"/>
            </a:pPr>
            <a:r>
              <a:rPr lang="en-US" dirty="0" smtClean="0"/>
              <a:t>Automatic monitoring AFTER the tanks resulted in the generator ramping up considerably to insure that the residual out of the frac tanks was about 5 ppm.  </a:t>
            </a:r>
          </a:p>
          <a:p>
            <a:pPr marL="171450" indent="-171450">
              <a:buFont typeface="Arial" charset="0"/>
              <a:buChar char="•"/>
            </a:pPr>
            <a:r>
              <a:rPr lang="en-US" dirty="0" smtClean="0"/>
              <a:t>As the frac proceeded, the frac tanks began to clean up, and the required application dosage declined correspondingly.  </a:t>
            </a:r>
          </a:p>
          <a:p>
            <a:pPr marL="171450" indent="-171450">
              <a:buFont typeface="Arial" charset="0"/>
              <a:buChar char="•"/>
            </a:pPr>
            <a:r>
              <a:rPr lang="en-US" dirty="0" smtClean="0"/>
              <a:t>After the third stage, the applied dosage had declined to a steady state dosage which remained constant during the completion of this well.</a:t>
            </a:r>
          </a:p>
          <a:p>
            <a:pPr marL="171450" indent="-171450">
              <a:buFont typeface="Arial" charset="0"/>
              <a:buChar char="•"/>
            </a:pPr>
            <a:r>
              <a:rPr lang="en-US" dirty="0" smtClean="0"/>
              <a:t>This illustrates the importance of both reaction time, automatic monitoring, and monitoring at the proper place.    </a:t>
            </a:r>
            <a:endParaRPr lang="en-US" dirty="0"/>
          </a:p>
        </p:txBody>
      </p:sp>
    </p:spTree>
    <p:extLst>
      <p:ext uri="{BB962C8B-B14F-4D97-AF65-F5344CB8AC3E}">
        <p14:creationId xmlns:p14="http://schemas.microsoft.com/office/powerpoint/2010/main" val="43437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mechanisms have been put forth for the inactivation of bacteria by ClO2.  </a:t>
            </a:r>
          </a:p>
          <a:p>
            <a:r>
              <a:rPr lang="en-US" dirty="0" smtClean="0"/>
              <a:t>The one I favor is the one that shows the disruption of some vital cell component, polymer, enzyme, amino acid, or protein, by the extremely fast reaction of ClO2 with reduced sulfur components, such as the sulfhydryl functional group, which is found on a number of amino acids which are building blocks of proteins and viruses in living organisms.  </a:t>
            </a:r>
          </a:p>
          <a:p>
            <a:r>
              <a:rPr lang="en-US" dirty="0" smtClean="0"/>
              <a:t>This mechanism is also a favorite of some researchers to explain the disinfection mechanism of chlorine as shown in the references cited.  </a:t>
            </a:r>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10</a:t>
            </a:fld>
            <a:endParaRPr lang="en-US"/>
          </a:p>
        </p:txBody>
      </p:sp>
    </p:spTree>
    <p:extLst>
      <p:ext uri="{BB962C8B-B14F-4D97-AF65-F5344CB8AC3E}">
        <p14:creationId xmlns:p14="http://schemas.microsoft.com/office/powerpoint/2010/main" val="183372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78F0F-96CD-E942-AB8B-D60CEDA473D5}" type="slidenum">
              <a:rPr lang="en-US"/>
              <a:pPr/>
              <a:t>28</a:t>
            </a:fld>
            <a:endParaRPr lang="en-US"/>
          </a:p>
        </p:txBody>
      </p:sp>
      <p:sp>
        <p:nvSpPr>
          <p:cNvPr id="184322" name="Rectangle 2"/>
          <p:cNvSpPr>
            <a:spLocks noGrp="1" noRot="1" noChangeAspect="1" noChangeArrowheads="1" noTextEdit="1"/>
          </p:cNvSpPr>
          <p:nvPr>
            <p:ph type="sldImg"/>
          </p:nvPr>
        </p:nvSpPr>
        <p:spPr>
          <a:xfrm>
            <a:off x="1211263" y="701675"/>
            <a:ext cx="4673600" cy="3506788"/>
          </a:xfrm>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pPr marL="171450" indent="-171450">
              <a:buFont typeface="Arial" charset="0"/>
              <a:buChar char="•"/>
            </a:pPr>
            <a:r>
              <a:rPr lang="en-US" dirty="0" smtClean="0"/>
              <a:t>This illustrates the importance of reaction time, AND automatic monitoring.</a:t>
            </a:r>
          </a:p>
          <a:p>
            <a:pPr marL="171450" indent="-171450">
              <a:buFont typeface="Arial" charset="0"/>
              <a:buChar char="•"/>
            </a:pPr>
            <a:r>
              <a:rPr lang="en-US" dirty="0" smtClean="0"/>
              <a:t>The ClO2 residual, if monitored manually, read about 5 ppm, with a 10 ppm dosage.  </a:t>
            </a:r>
          </a:p>
          <a:p>
            <a:pPr marL="171450" indent="-171450">
              <a:buFont typeface="Arial" charset="0"/>
              <a:buChar char="•"/>
            </a:pPr>
            <a:r>
              <a:rPr lang="en-US" dirty="0" smtClean="0"/>
              <a:t>But when the water went into the frac tanks, there was a lot of sludge or material in the tanks that consumed ClO2.  </a:t>
            </a:r>
          </a:p>
          <a:p>
            <a:pPr marL="171450" indent="-171450">
              <a:buFont typeface="Arial" charset="0"/>
              <a:buChar char="•"/>
            </a:pPr>
            <a:r>
              <a:rPr lang="en-US" dirty="0" smtClean="0"/>
              <a:t>Automatic monitoring AFTER the tanks resulted in the generator ramping up considerably to insure that the residual out of the frac tanks was about 5 ppm.  </a:t>
            </a:r>
          </a:p>
          <a:p>
            <a:pPr marL="171450" indent="-171450">
              <a:buFont typeface="Arial" charset="0"/>
              <a:buChar char="•"/>
            </a:pPr>
            <a:r>
              <a:rPr lang="en-US" dirty="0" smtClean="0"/>
              <a:t>As the frac proceeded, the frac tanks began to clean up, and the required application dosage declined correspondingly.  </a:t>
            </a:r>
          </a:p>
          <a:p>
            <a:pPr marL="171450" indent="-171450">
              <a:buFont typeface="Arial" charset="0"/>
              <a:buChar char="•"/>
            </a:pPr>
            <a:r>
              <a:rPr lang="en-US" dirty="0" smtClean="0"/>
              <a:t>After the third stage, the applied dosage had declined to a steady state dosage which remained constant during the completion of this well.</a:t>
            </a:r>
          </a:p>
          <a:p>
            <a:pPr marL="171450" indent="-171450">
              <a:buFont typeface="Arial" charset="0"/>
              <a:buChar char="•"/>
            </a:pPr>
            <a:r>
              <a:rPr lang="en-US" dirty="0" smtClean="0"/>
              <a:t>This illustrates the importance of both reaction time, automatic monitoring, and monitoring at the proper place.    </a:t>
            </a:r>
            <a:endParaRPr lang="en-US" dirty="0"/>
          </a:p>
        </p:txBody>
      </p:sp>
    </p:spTree>
    <p:extLst>
      <p:ext uri="{BB962C8B-B14F-4D97-AF65-F5344CB8AC3E}">
        <p14:creationId xmlns:p14="http://schemas.microsoft.com/office/powerpoint/2010/main" val="59591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Allowing the producer to have access to data generated in </a:t>
            </a:r>
            <a:r>
              <a:rPr lang="en-US" dirty="0" err="1" smtClean="0"/>
              <a:t>reall</a:t>
            </a:r>
            <a:r>
              <a:rPr lang="en-US" dirty="0" smtClean="0"/>
              <a:t>-time by an automated feed and control system.  This allows the producer to Trust, but Verify</a:t>
            </a:r>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29</a:t>
            </a:fld>
            <a:endParaRPr lang="en-US"/>
          </a:p>
        </p:txBody>
      </p:sp>
    </p:spTree>
    <p:extLst>
      <p:ext uri="{BB962C8B-B14F-4D97-AF65-F5344CB8AC3E}">
        <p14:creationId xmlns:p14="http://schemas.microsoft.com/office/powerpoint/2010/main" val="739889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Allowing the producer to have access to data generated in </a:t>
            </a:r>
            <a:r>
              <a:rPr lang="en-US" dirty="0" err="1" smtClean="0"/>
              <a:t>reall</a:t>
            </a:r>
            <a:r>
              <a:rPr lang="en-US" dirty="0" smtClean="0"/>
              <a:t>-time by an automated feed and control system.  This allows the producer to Trust, but Verify</a:t>
            </a:r>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34</a:t>
            </a:fld>
            <a:endParaRPr lang="en-US"/>
          </a:p>
        </p:txBody>
      </p:sp>
    </p:spTree>
    <p:extLst>
      <p:ext uri="{BB962C8B-B14F-4D97-AF65-F5344CB8AC3E}">
        <p14:creationId xmlns:p14="http://schemas.microsoft.com/office/powerpoint/2010/main" val="1198472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Allowing the producer to have access to data generated in </a:t>
            </a:r>
            <a:r>
              <a:rPr lang="en-US" dirty="0" err="1" smtClean="0"/>
              <a:t>reall</a:t>
            </a:r>
            <a:r>
              <a:rPr lang="en-US" dirty="0" smtClean="0"/>
              <a:t>-time by an automated feed and control system.  This allows the producer to Trust, but Verify</a:t>
            </a:r>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35</a:t>
            </a:fld>
            <a:endParaRPr lang="en-US"/>
          </a:p>
        </p:txBody>
      </p:sp>
    </p:spTree>
    <p:extLst>
      <p:ext uri="{BB962C8B-B14F-4D97-AF65-F5344CB8AC3E}">
        <p14:creationId xmlns:p14="http://schemas.microsoft.com/office/powerpoint/2010/main" val="97100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results of one experiment.  An ~ 3000 ppm solution of ClO2 was made.  Then, n-hexane was poured very slowly into this flask, with the flask held sideways to minimize mixing.  Despite the care with which this was done, within just a few seconds, the hexane layer on top was almost as yellow as that of the water.  This indicated that the ClO2 very rapidly penetrated into the organic layer. </a:t>
            </a:r>
          </a:p>
          <a:p>
            <a:r>
              <a:rPr lang="en-US" dirty="0" smtClean="0"/>
              <a:t>Chlorine will never do this.  </a:t>
            </a:r>
          </a:p>
          <a:p>
            <a:r>
              <a:rPr lang="en-US" dirty="0"/>
              <a:t>In fact, ClO2 is about 4 times more soluble in cyclohexane than it is in water.  </a:t>
            </a:r>
            <a:r>
              <a:rPr lang="en-US" dirty="0" smtClean="0"/>
              <a:t>This shows the relative ease with which ClO2 penetrates organic material, and explains why ClO2 is so effective on biofilm.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11</a:t>
            </a:fld>
            <a:endParaRPr lang="en-US"/>
          </a:p>
        </p:txBody>
      </p:sp>
    </p:spTree>
    <p:extLst>
      <p:ext uri="{BB962C8B-B14F-4D97-AF65-F5344CB8AC3E}">
        <p14:creationId xmlns:p14="http://schemas.microsoft.com/office/powerpoint/2010/main" val="129413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35050" y="4464050"/>
            <a:ext cx="5181600" cy="4229100"/>
          </a:xfrm>
        </p:spPr>
        <p:txBody>
          <a:bodyPr/>
          <a:lstStyle/>
          <a:p>
            <a:r>
              <a:rPr lang="en-US" dirty="0" smtClean="0">
                <a:latin typeface="Times New Roman" charset="0"/>
                <a:ea typeface="Times New Roman" charset="0"/>
                <a:cs typeface="Times New Roman" charset="0"/>
              </a:rPr>
              <a:t>In any system there are two types of ClO2 demand.  The first is bulk water demand.  This can be measured and will be described in more detail later.</a:t>
            </a:r>
          </a:p>
          <a:p>
            <a:r>
              <a:rPr lang="en-US" dirty="0" smtClean="0">
                <a:latin typeface="Times New Roman" charset="0"/>
                <a:ea typeface="Times New Roman" charset="0"/>
                <a:cs typeface="Times New Roman" charset="0"/>
              </a:rPr>
              <a:t>The second is the demand for ClO2 created by the biofilm on solid surfaces in the system.  </a:t>
            </a:r>
          </a:p>
          <a:p>
            <a:r>
              <a:rPr lang="en-US" dirty="0" smtClean="0">
                <a:latin typeface="Times New Roman" charset="0"/>
                <a:ea typeface="Times New Roman" charset="0"/>
                <a:cs typeface="Times New Roman" charset="0"/>
              </a:rPr>
              <a:t>One </a:t>
            </a:r>
            <a:r>
              <a:rPr lang="en-US" dirty="0">
                <a:latin typeface="Times New Roman" charset="0"/>
                <a:ea typeface="Times New Roman" charset="0"/>
                <a:cs typeface="Times New Roman" charset="0"/>
              </a:rPr>
              <a:t>can measure the demand in the bulk water.  But one can’t measure the demand on the surface.  The surface demand must be determined empirically.  That is, treatment dosage must be adjusted to account for the demand on the surfaces.  </a:t>
            </a:r>
            <a:endParaRPr lang="en-US" dirty="0" smtClean="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12</a:t>
            </a:fld>
            <a:endParaRPr lang="en-US"/>
          </a:p>
        </p:txBody>
      </p:sp>
    </p:spTree>
    <p:extLst>
      <p:ext uri="{BB962C8B-B14F-4D97-AF65-F5344CB8AC3E}">
        <p14:creationId xmlns:p14="http://schemas.microsoft.com/office/powerpoint/2010/main" val="99685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464050"/>
            <a:ext cx="5562600" cy="4229100"/>
          </a:xfrm>
        </p:spPr>
        <p:txBody>
          <a:bodyPr/>
          <a:lstStyle/>
          <a:p>
            <a:r>
              <a:rPr lang="en-US" dirty="0" smtClean="0"/>
              <a:t>This slide shows graphically what happens with ClO2 vs what happens with Cl2.  </a:t>
            </a:r>
          </a:p>
          <a:p>
            <a:r>
              <a:rPr lang="en-US" dirty="0" smtClean="0">
                <a:latin typeface="Times New Roman" charset="0"/>
                <a:ea typeface="Times New Roman" charset="0"/>
                <a:cs typeface="Times New Roman" charset="0"/>
              </a:rPr>
              <a:t>As mentioned on the previous slide, </a:t>
            </a:r>
            <a:r>
              <a:rPr lang="en-US" dirty="0">
                <a:latin typeface="Times New Roman" charset="0"/>
                <a:ea typeface="Times New Roman" charset="0"/>
                <a:cs typeface="Times New Roman" charset="0"/>
              </a:rPr>
              <a:t>one of the key performance characteristics for ClO2 is, unlike chlorine, its ability to penetrate readily into organics. </a:t>
            </a:r>
            <a:r>
              <a:rPr lang="en-US" dirty="0" smtClean="0">
                <a:latin typeface="Times New Roman" charset="0"/>
                <a:ea typeface="Times New Roman" charset="0"/>
                <a:cs typeface="Times New Roman" charset="0"/>
              </a:rPr>
              <a:t>  Because chlorine doesn't penetrate, the biofilm must be "burned" off.  This is a slow process.  </a:t>
            </a:r>
          </a:p>
          <a:p>
            <a:r>
              <a:rPr lang="en-US" dirty="0" smtClean="0">
                <a:latin typeface="Times New Roman" charset="0"/>
                <a:ea typeface="Times New Roman" charset="0"/>
                <a:cs typeface="Times New Roman" charset="0"/>
              </a:rPr>
              <a:t>Consequently </a:t>
            </a:r>
            <a:r>
              <a:rPr lang="en-US" dirty="0">
                <a:latin typeface="Times New Roman" charset="0"/>
                <a:ea typeface="Times New Roman" charset="0"/>
                <a:cs typeface="Times New Roman" charset="0"/>
              </a:rPr>
              <a:t>ClO2 does not differentiate much between whether it is inactivating bacteria in the bulk water or whether it is inactivating bacteria in biofilm.  The net result is that when ClO2 is applied to a system, ClO2 will move through the system, rather like plug flow, disinfecting the bulk water and removing biofilm at pretty much the same time.  </a:t>
            </a:r>
          </a:p>
          <a:p>
            <a:r>
              <a:rPr lang="en-US" dirty="0" smtClean="0"/>
              <a:t>Cl2 is charged and highly polar.  Consequently it will not penetrate into the organic layer very well at all.  It works primarily by chewing off chunks of biofilm and is a relatively slow process.  </a:t>
            </a:r>
          </a:p>
          <a:p>
            <a:r>
              <a:rPr lang="en-US" dirty="0" smtClean="0">
                <a:latin typeface="Times New Roman" charset="0"/>
                <a:ea typeface="Times New Roman" charset="0"/>
                <a:cs typeface="Times New Roman" charset="0"/>
              </a:rPr>
              <a:t>For </a:t>
            </a:r>
            <a:r>
              <a:rPr lang="en-US" dirty="0">
                <a:latin typeface="Times New Roman" charset="0"/>
                <a:ea typeface="Times New Roman" charset="0"/>
                <a:cs typeface="Times New Roman" charset="0"/>
              </a:rPr>
              <a:t>example</a:t>
            </a:r>
          </a:p>
          <a:p>
            <a:r>
              <a:rPr lang="en-US" dirty="0">
                <a:latin typeface="Times New Roman" charset="0"/>
                <a:ea typeface="Times New Roman" charset="0"/>
                <a:cs typeface="Times New Roman" charset="0"/>
              </a:rPr>
              <a:t>In one potable water application, the manager of the facility said that if he injected Cl2 into the water, as soon as that water got to the end of the distribution system, 26 miles away, he could measure a Cl2 residual.  </a:t>
            </a:r>
          </a:p>
          <a:p>
            <a:r>
              <a:rPr lang="en-US" dirty="0">
                <a:latin typeface="Times New Roman" charset="0"/>
                <a:ea typeface="Times New Roman" charset="0"/>
                <a:cs typeface="Times New Roman" charset="0"/>
              </a:rPr>
              <a:t>Then, a change to ClO2 was made.  It took 4-5 months for a residual to reach the end of the distribution system.  The reason?  Unlike Cl2, ClO2 was consumed by stuff on the walls of the piping.  </a:t>
            </a:r>
          </a:p>
          <a:p>
            <a:r>
              <a:rPr lang="en-US" dirty="0">
                <a:latin typeface="Times New Roman" charset="0"/>
                <a:ea typeface="Times New Roman" charset="0"/>
                <a:cs typeface="Times New Roman" charset="0"/>
              </a:rPr>
              <a:t>In every industrial system where observation could be made, this phenomenon has occurred.  </a:t>
            </a:r>
          </a:p>
          <a:p>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13</a:t>
            </a:fld>
            <a:endParaRPr lang="en-US"/>
          </a:p>
        </p:txBody>
      </p:sp>
    </p:spTree>
    <p:extLst>
      <p:ext uri="{BB962C8B-B14F-4D97-AF65-F5344CB8AC3E}">
        <p14:creationId xmlns:p14="http://schemas.microsoft.com/office/powerpoint/2010/main" val="102429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Rot="1" noChangeAspect="1" noChangeArrowheads="1" noTextEdit="1"/>
          </p:cNvSpPr>
          <p:nvPr>
            <p:ph type="sldImg"/>
          </p:nvPr>
        </p:nvSpPr>
        <p:spPr>
          <a:xfrm>
            <a:off x="1260475" y="723900"/>
            <a:ext cx="4827588" cy="3622675"/>
          </a:xfrm>
          <a:ln/>
          <a:extLst>
            <a:ext uri="{FAA26D3D-D897-4be2-8F04-BA451C77F1D7}">
              <ma14:placeholderFlag xmlns:ma14="http://schemas.microsoft.com/office/mac/drawingml/2011/main" xmlns="" val="1"/>
            </a:ext>
          </a:extLst>
        </p:spPr>
      </p:sp>
      <p:sp>
        <p:nvSpPr>
          <p:cNvPr id="1657859" name="Rectangle 3"/>
          <p:cNvSpPr>
            <a:spLocks noGrp="1" noChangeArrowheads="1"/>
          </p:cNvSpPr>
          <p:nvPr>
            <p:ph type="body" idx="1"/>
          </p:nvPr>
        </p:nvSpPr>
        <p:spPr>
          <a:xfrm>
            <a:off x="979441" y="4588052"/>
            <a:ext cx="5390209" cy="4346575"/>
          </a:xfrm>
        </p:spPr>
        <p:txBody>
          <a:bodyPr/>
          <a:lstStyle/>
          <a:p>
            <a:pPr lvl="0">
              <a:buFontTx/>
              <a:buChar char="•"/>
            </a:pPr>
            <a:r>
              <a:rPr lang="en-US" dirty="0" smtClean="0">
                <a:solidFill>
                  <a:srgbClr val="000000"/>
                </a:solidFill>
                <a:latin typeface="Times New Roman" charset="0"/>
                <a:ea typeface="Times New Roman" charset="0"/>
                <a:cs typeface="Times New Roman" charset="0"/>
              </a:rPr>
              <a:t>One </a:t>
            </a:r>
            <a:r>
              <a:rPr lang="en-US" dirty="0">
                <a:solidFill>
                  <a:srgbClr val="000000"/>
                </a:solidFill>
                <a:latin typeface="Times New Roman" charset="0"/>
                <a:ea typeface="Times New Roman" charset="0"/>
                <a:cs typeface="Times New Roman" charset="0"/>
              </a:rPr>
              <a:t>of the very important performance characteristics of ClO2 is its affinity for reduced sulfur compounds.  </a:t>
            </a:r>
          </a:p>
          <a:p>
            <a:pPr lvl="0">
              <a:buFontTx/>
              <a:buChar char="•"/>
            </a:pPr>
            <a:r>
              <a:rPr lang="en-US" dirty="0">
                <a:solidFill>
                  <a:srgbClr val="000000"/>
                </a:solidFill>
                <a:latin typeface="Times New Roman" charset="0"/>
                <a:ea typeface="Times New Roman" charset="0"/>
                <a:cs typeface="Times New Roman" charset="0"/>
              </a:rPr>
              <a:t>For example, when ClO2 reacts with H2S, strong mineral acids are formed.  In alkaline solution, it is theoretically possible for elemental sulfur to be formed, as shown in the second equation.  </a:t>
            </a:r>
          </a:p>
          <a:p>
            <a:pPr lvl="0">
              <a:buFontTx/>
              <a:buChar char="•"/>
            </a:pPr>
            <a:r>
              <a:rPr lang="en-US" dirty="0">
                <a:solidFill>
                  <a:srgbClr val="000000"/>
                </a:solidFill>
                <a:latin typeface="Times New Roman" charset="0"/>
                <a:ea typeface="Times New Roman" charset="0"/>
                <a:cs typeface="Times New Roman" charset="0"/>
              </a:rPr>
              <a:t>Practically, though, the production of strong mineral acids by the reaction moves the pH rapidly into the acidic region, so that formation of elemental sulfur </a:t>
            </a:r>
            <a:r>
              <a:rPr lang="en-US" dirty="0" smtClean="0">
                <a:solidFill>
                  <a:srgbClr val="000000"/>
                </a:solidFill>
                <a:latin typeface="Times New Roman" charset="0"/>
                <a:ea typeface="Times New Roman" charset="0"/>
                <a:cs typeface="Times New Roman" charset="0"/>
              </a:rPr>
              <a:t>is not normally observed.  </a:t>
            </a:r>
            <a:endParaRPr lang="en-US" dirty="0">
              <a:solidFill>
                <a:srgbClr val="000000"/>
              </a:solidFill>
              <a:latin typeface="Times New Roman" charset="0"/>
              <a:ea typeface="Times New Roman" charset="0"/>
              <a:cs typeface="Times New Roman" charset="0"/>
            </a:endParaRPr>
          </a:p>
          <a:p>
            <a:pPr>
              <a:buFontTx/>
              <a:buChar char="•"/>
            </a:pPr>
            <a:endParaRPr lang="en-US" i="1"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90975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Rot="1" noChangeAspect="1" noChangeArrowheads="1" noTextEdit="1"/>
          </p:cNvSpPr>
          <p:nvPr>
            <p:ph type="sldImg"/>
          </p:nvPr>
        </p:nvSpPr>
        <p:spPr>
          <a:xfrm>
            <a:off x="1260475" y="723900"/>
            <a:ext cx="4827588" cy="3622675"/>
          </a:xfrm>
          <a:ln/>
          <a:extLst>
            <a:ext uri="{FAA26D3D-D897-4be2-8F04-BA451C77F1D7}">
              <ma14:placeholderFlag xmlns:ma14="http://schemas.microsoft.com/office/mac/drawingml/2011/main" xmlns="" val="1"/>
            </a:ext>
          </a:extLst>
        </p:spPr>
      </p:sp>
      <p:sp>
        <p:nvSpPr>
          <p:cNvPr id="1657859" name="Rectangle 3"/>
          <p:cNvSpPr>
            <a:spLocks noGrp="1" noChangeArrowheads="1"/>
          </p:cNvSpPr>
          <p:nvPr>
            <p:ph type="body" idx="1"/>
          </p:nvPr>
        </p:nvSpPr>
        <p:spPr>
          <a:xfrm>
            <a:off x="979441" y="4588052"/>
            <a:ext cx="5390209" cy="4346575"/>
          </a:xfrm>
        </p:spPr>
        <p:txBody>
          <a:bodyPr/>
          <a:lstStyle/>
          <a:p>
            <a:pPr lvl="0">
              <a:buFontTx/>
              <a:buChar char="•"/>
            </a:pPr>
            <a:r>
              <a:rPr lang="en-US" dirty="0" smtClean="0">
                <a:solidFill>
                  <a:srgbClr val="000000"/>
                </a:solidFill>
                <a:latin typeface="Times New Roman" charset="0"/>
                <a:ea typeface="Times New Roman" charset="0"/>
                <a:cs typeface="Times New Roman" charset="0"/>
              </a:rPr>
              <a:t>One </a:t>
            </a:r>
            <a:r>
              <a:rPr lang="en-US" dirty="0">
                <a:solidFill>
                  <a:srgbClr val="000000"/>
                </a:solidFill>
                <a:latin typeface="Times New Roman" charset="0"/>
                <a:ea typeface="Times New Roman" charset="0"/>
                <a:cs typeface="Times New Roman" charset="0"/>
              </a:rPr>
              <a:t>of the very important performance characteristics of ClO2 is its affinity for reduced sulfur compounds.  </a:t>
            </a:r>
          </a:p>
          <a:p>
            <a:pPr lvl="0">
              <a:buFontTx/>
              <a:buChar char="•"/>
            </a:pPr>
            <a:r>
              <a:rPr lang="en-US" dirty="0">
                <a:solidFill>
                  <a:srgbClr val="000000"/>
                </a:solidFill>
                <a:latin typeface="Times New Roman" charset="0"/>
                <a:ea typeface="Times New Roman" charset="0"/>
                <a:cs typeface="Times New Roman" charset="0"/>
              </a:rPr>
              <a:t>For example, when ClO2 reacts with H2S, strong mineral acids are formed.  In alkaline solution, it is theoretically possible for elemental sulfur to be formed, as shown in the second equation.  </a:t>
            </a:r>
          </a:p>
          <a:p>
            <a:pPr lvl="0">
              <a:buFontTx/>
              <a:buChar char="•"/>
            </a:pPr>
            <a:r>
              <a:rPr lang="en-US" dirty="0">
                <a:solidFill>
                  <a:srgbClr val="000000"/>
                </a:solidFill>
                <a:latin typeface="Times New Roman" charset="0"/>
                <a:ea typeface="Times New Roman" charset="0"/>
                <a:cs typeface="Times New Roman" charset="0"/>
              </a:rPr>
              <a:t>Practically, though, the production of strong mineral acids by the reaction moves the pH rapidly into the acidic region, so that formation of elemental sulfur </a:t>
            </a:r>
            <a:r>
              <a:rPr lang="en-US" dirty="0" smtClean="0">
                <a:solidFill>
                  <a:srgbClr val="000000"/>
                </a:solidFill>
                <a:latin typeface="Times New Roman" charset="0"/>
                <a:ea typeface="Times New Roman" charset="0"/>
                <a:cs typeface="Times New Roman" charset="0"/>
              </a:rPr>
              <a:t>is not normally observed.  </a:t>
            </a:r>
            <a:endParaRPr lang="en-US" dirty="0">
              <a:solidFill>
                <a:srgbClr val="000000"/>
              </a:solidFill>
              <a:latin typeface="Times New Roman" charset="0"/>
              <a:ea typeface="Times New Roman" charset="0"/>
              <a:cs typeface="Times New Roman" charset="0"/>
            </a:endParaRPr>
          </a:p>
          <a:p>
            <a:pPr>
              <a:buFontTx/>
              <a:buChar char="•"/>
            </a:pPr>
            <a:endParaRPr lang="en-US" i="1" dirty="0" smtClean="0">
              <a:latin typeface="Times New Roman" charset="0"/>
              <a:ea typeface="Times New Roman" charset="0"/>
              <a:cs typeface="Times New Roman" charset="0"/>
            </a:endParaRPr>
          </a:p>
        </p:txBody>
      </p:sp>
    </p:spTree>
    <p:extLst>
      <p:ext uri="{BB962C8B-B14F-4D97-AF65-F5344CB8AC3E}">
        <p14:creationId xmlns:p14="http://schemas.microsoft.com/office/powerpoint/2010/main" val="104599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Dissolved iron sulfide, or finely divided iron sulfide, is rapidly oxidized by ClO2.  The iron is oxidized from the soluble ferrous (+2 valence) to the insoluble ferric (+3 valence) state</a:t>
            </a:r>
            <a:r>
              <a:rPr lang="en-US" dirty="0" smtClean="0"/>
              <a:t>.</a:t>
            </a:r>
          </a:p>
          <a:p>
            <a:pPr marL="171450" indent="-171450">
              <a:buFont typeface="Arial" charset="0"/>
              <a:buChar char="•"/>
            </a:pPr>
            <a:r>
              <a:rPr lang="en-US" dirty="0" smtClean="0"/>
              <a:t>Note that FeS is shown in the above equation, although there are many forms of </a:t>
            </a:r>
            <a:r>
              <a:rPr lang="en-US" dirty="0" err="1" smtClean="0"/>
              <a:t>FexSy</a:t>
            </a:r>
            <a:r>
              <a:rPr lang="en-US" dirty="0" smtClean="0"/>
              <a:t> that are known.  </a:t>
            </a:r>
          </a:p>
          <a:p>
            <a:pPr marL="171450" indent="-171450">
              <a:buFont typeface="Arial" charset="0"/>
              <a:buChar char="•"/>
            </a:pPr>
            <a:r>
              <a:rPr lang="en-US" dirty="0" smtClean="0"/>
              <a:t>Again, the equation shows the production of elemental sulfur, although in practice this is not normally observed.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83CC9C-0108-44FF-A7C9-571596733E1C}" type="slidenum">
              <a:rPr lang="en-US" smtClean="0"/>
              <a:pPr>
                <a:defRPr/>
              </a:pPr>
              <a:t>16</a:t>
            </a:fld>
            <a:endParaRPr lang="en-US"/>
          </a:p>
        </p:txBody>
      </p:sp>
    </p:spTree>
    <p:extLst>
      <p:ext uri="{BB962C8B-B14F-4D97-AF65-F5344CB8AC3E}">
        <p14:creationId xmlns:p14="http://schemas.microsoft.com/office/powerpoint/2010/main" val="154756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2D2201C-7CBE-4142-BB0D-FB80502E9CE1}" type="slidenum">
              <a:rPr lang="en-US" altLang="en-US" sz="1200"/>
              <a:pPr/>
              <a:t>17</a:t>
            </a:fld>
            <a:endParaRPr lang="en-US" alt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charset="0"/>
                <a:ea typeface="ＭＳ Ｐゴシック" charset="-128"/>
              </a:rPr>
              <a:t>As long as there is a slight residual of ClO2, bulk water disinfection will occur.  The key is the maintenance of a slight residual over a long time.  So, contact time is pretty essential for bulk water bacterial inactivation.</a:t>
            </a:r>
          </a:p>
          <a:p>
            <a:r>
              <a:rPr lang="en-US" altLang="en-US" dirty="0" smtClean="0">
                <a:latin typeface="Times New Roman" charset="0"/>
                <a:ea typeface="ＭＳ Ｐゴシック" charset="-128"/>
              </a:rPr>
              <a:t>In contaminated water, i.e., water that has a lot of components that will consume ClO2, but consume it slowly, it is important to maintain a ClO2 residual for a sufficient amount of time so that bacterial inactivation can occur.</a:t>
            </a:r>
          </a:p>
          <a:p>
            <a:r>
              <a:rPr lang="en-US" altLang="en-US" dirty="0" smtClean="0">
                <a:latin typeface="Times New Roman" charset="0"/>
                <a:ea typeface="ＭＳ Ｐゴシック" charset="-128"/>
              </a:rPr>
              <a:t>This required contact time may be extended when the water has a lot of suspended solids.  Bacteria are known to hide in suspended solids.  Bacteria are also known to "clump" together, so that while bacteria on the outside may be inactivated by ClO2, it may take some time for the ClO2 to penetrate the "clump."  </a:t>
            </a:r>
          </a:p>
          <a:p>
            <a:r>
              <a:rPr lang="en-US" altLang="en-US" dirty="0" smtClean="0">
                <a:latin typeface="Times New Roman" charset="0"/>
                <a:ea typeface="ＭＳ Ｐゴシック" charset="-128"/>
              </a:rPr>
              <a:t>This is why, when doing a demand study, which I will talk about later, contact time is critical.</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45921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UR PPT_Titl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02749" y="4590741"/>
            <a:ext cx="7772400" cy="820249"/>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569747"/>
            <a:ext cx="6400800" cy="5027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4663D22-C2C9-4007-82C2-B3A65D1E3C4C}"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5B28C-CCDD-5D49-ACB0-C2CDF4F1484E}" type="slidenum">
              <a:rPr lang="en-US" smtClean="0"/>
              <a:pPr/>
              <a:t>‹#›</a:t>
            </a:fld>
            <a:endParaRPr lang="en-US"/>
          </a:p>
        </p:txBody>
      </p:sp>
    </p:spTree>
    <p:extLst>
      <p:ext uri="{BB962C8B-B14F-4D97-AF65-F5344CB8AC3E}">
        <p14:creationId xmlns:p14="http://schemas.microsoft.com/office/powerpoint/2010/main" val="4211528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03539"/>
            <a:ext cx="8229600" cy="4059517"/>
          </a:xfr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F2FF7226-3E71-4A55-A3EF-9C8BBD86C8B1}"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5B28C-CCDD-5D49-ACB0-C2CDF4F1484E}" type="slidenum">
              <a:rPr lang="en-US" smtClean="0"/>
              <a:pPr/>
              <a:t>‹#›</a:t>
            </a:fld>
            <a:endParaRPr lang="en-US"/>
          </a:p>
        </p:txBody>
      </p:sp>
    </p:spTree>
    <p:extLst>
      <p:ext uri="{BB962C8B-B14F-4D97-AF65-F5344CB8AC3E}">
        <p14:creationId xmlns:p14="http://schemas.microsoft.com/office/powerpoint/2010/main" val="323649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2090309"/>
            <a:ext cx="4038600" cy="4035854"/>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90309"/>
            <a:ext cx="4038600" cy="4035854"/>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695809C-B4A0-4ED7-B764-803E06AC3FF5}"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5B28C-CCDD-5D49-ACB0-C2CDF4F1484E}" type="slidenum">
              <a:rPr lang="en-US" smtClean="0"/>
              <a:pPr/>
              <a:t>‹#›</a:t>
            </a:fld>
            <a:endParaRPr lang="en-US"/>
          </a:p>
        </p:txBody>
      </p:sp>
    </p:spTree>
    <p:extLst>
      <p:ext uri="{BB962C8B-B14F-4D97-AF65-F5344CB8AC3E}">
        <p14:creationId xmlns:p14="http://schemas.microsoft.com/office/powerpoint/2010/main" val="25271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B28E9FF-985F-4952-8EF2-5662A979232A}" type="datetime1">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5B28C-CCDD-5D49-ACB0-C2CDF4F1484E}" type="slidenum">
              <a:rPr lang="en-US" smtClean="0"/>
              <a:pPr/>
              <a:t>‹#›</a:t>
            </a:fld>
            <a:endParaRPr lang="en-US"/>
          </a:p>
        </p:txBody>
      </p:sp>
    </p:spTree>
    <p:extLst>
      <p:ext uri="{BB962C8B-B14F-4D97-AF65-F5344CB8AC3E}">
        <p14:creationId xmlns:p14="http://schemas.microsoft.com/office/powerpoint/2010/main" val="233262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0309"/>
            <a:ext cx="5111750" cy="4035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4BF9289-FAD6-4A3E-9C51-3AFC4B7A353C}"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5B28C-CCDD-5D49-ACB0-C2CDF4F1484E}" type="slidenum">
              <a:rPr lang="en-US" smtClean="0"/>
              <a:pPr/>
              <a:t>‹#›</a:t>
            </a:fld>
            <a:endParaRPr lang="en-US"/>
          </a:p>
        </p:txBody>
      </p:sp>
      <p:sp>
        <p:nvSpPr>
          <p:cNvPr id="8" name="Title 1"/>
          <p:cNvSpPr>
            <a:spLocks noGrp="1"/>
          </p:cNvSpPr>
          <p:nvPr>
            <p:ph type="title"/>
          </p:nvPr>
        </p:nvSpPr>
        <p:spPr>
          <a:xfrm>
            <a:off x="457200" y="1224744"/>
            <a:ext cx="8229600" cy="714434"/>
          </a:xfrm>
        </p:spPr>
        <p:txBody>
          <a:bodyPr/>
          <a:lstStyle/>
          <a:p>
            <a:r>
              <a:rPr lang="en-US" dirty="0" smtClean="0"/>
              <a:t>Click to edit Master title style</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8558" y="1939178"/>
            <a:ext cx="2714625" cy="416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5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0309"/>
            <a:ext cx="5111750" cy="4035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9D0698A-FF85-4701-85A6-724A85943232}"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5B28C-CCDD-5D49-ACB0-C2CDF4F1484E}" type="slidenum">
              <a:rPr lang="en-US" smtClean="0"/>
              <a:pPr/>
              <a:t>‹#›</a:t>
            </a:fld>
            <a:endParaRPr lang="en-US"/>
          </a:p>
        </p:txBody>
      </p:sp>
      <p:sp>
        <p:nvSpPr>
          <p:cNvPr id="8" name="Title 1"/>
          <p:cNvSpPr>
            <a:spLocks noGrp="1"/>
          </p:cNvSpPr>
          <p:nvPr>
            <p:ph type="title"/>
          </p:nvPr>
        </p:nvSpPr>
        <p:spPr>
          <a:xfrm>
            <a:off x="457200" y="1224744"/>
            <a:ext cx="8229600" cy="714434"/>
          </a:xfrm>
        </p:spPr>
        <p:txBody>
          <a:bodyPr/>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92091" y="2072366"/>
            <a:ext cx="3051792" cy="405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61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0309"/>
            <a:ext cx="5111750" cy="4035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3975992-8F19-4A69-B1F3-EAB49F3F3437}"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5B28C-CCDD-5D49-ACB0-C2CDF4F1484E}" type="slidenum">
              <a:rPr lang="en-US" smtClean="0"/>
              <a:pPr/>
              <a:t>‹#›</a:t>
            </a:fld>
            <a:endParaRPr lang="en-US"/>
          </a:p>
        </p:txBody>
      </p:sp>
      <p:sp>
        <p:nvSpPr>
          <p:cNvPr id="8" name="Title 1"/>
          <p:cNvSpPr>
            <a:spLocks noGrp="1"/>
          </p:cNvSpPr>
          <p:nvPr>
            <p:ph type="title"/>
          </p:nvPr>
        </p:nvSpPr>
        <p:spPr>
          <a:xfrm>
            <a:off x="457200" y="1224744"/>
            <a:ext cx="8229600" cy="714434"/>
          </a:xfrm>
        </p:spPr>
        <p:txBody>
          <a:bodyPr/>
          <a:lstStyle/>
          <a:p>
            <a:r>
              <a:rPr lang="en-US" dirty="0" smtClean="0"/>
              <a:t>Click to edit Master title style</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61376" y="2090829"/>
            <a:ext cx="2514600" cy="403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08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0309"/>
            <a:ext cx="5111750" cy="4035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52BE1B5-AE89-4E4F-90C1-683DF9F1864C}"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D5B28C-CCDD-5D49-ACB0-C2CDF4F1484E}" type="slidenum">
              <a:rPr lang="en-US" smtClean="0"/>
              <a:pPr/>
              <a:t>‹#›</a:t>
            </a:fld>
            <a:endParaRPr lang="en-US"/>
          </a:p>
        </p:txBody>
      </p:sp>
      <p:sp>
        <p:nvSpPr>
          <p:cNvPr id="8" name="Title 1"/>
          <p:cNvSpPr>
            <a:spLocks noGrp="1"/>
          </p:cNvSpPr>
          <p:nvPr>
            <p:ph type="title"/>
          </p:nvPr>
        </p:nvSpPr>
        <p:spPr>
          <a:xfrm>
            <a:off x="457200" y="1224744"/>
            <a:ext cx="8229600" cy="714434"/>
          </a:xfrm>
        </p:spPr>
        <p:txBody>
          <a:bodyPr/>
          <a:lstStyle/>
          <a:p>
            <a:r>
              <a:rPr lang="en-US" dirty="0" smtClean="0"/>
              <a:t>Click to edit Master title style</a:t>
            </a:r>
            <a:endParaRPr lang="en-US"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19526" y="2305998"/>
            <a:ext cx="3023878" cy="382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9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UR_Master.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224744"/>
            <a:ext cx="8229600" cy="71443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36086"/>
            <a:ext cx="8229600" cy="34701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BBE7AC-45B8-4908-84E1-18A041F13418}" type="datetime1">
              <a:rPr lang="en-US" smtClean="0"/>
              <a:t>8/23/2017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D5B28C-CCDD-5D49-ACB0-C2CDF4F1484E}" type="slidenum">
              <a:rPr lang="en-US" smtClean="0"/>
              <a:pPr/>
              <a:t>‹#›</a:t>
            </a:fld>
            <a:endParaRPr lang="en-US" dirty="0"/>
          </a:p>
        </p:txBody>
      </p:sp>
    </p:spTree>
    <p:extLst>
      <p:ext uri="{BB962C8B-B14F-4D97-AF65-F5344CB8AC3E}">
        <p14:creationId xmlns:p14="http://schemas.microsoft.com/office/powerpoint/2010/main" val="110851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 id="2147483662" r:id="rId7"/>
    <p:sldLayoutId id="2147483663" r:id="rId8"/>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457200" rtl="0" eaLnBrk="1" latinLnBrk="0" hangingPunct="1">
        <a:spcBef>
          <a:spcPct val="0"/>
        </a:spcBef>
        <a:buNone/>
        <a:defRPr sz="3600" kern="1200">
          <a:solidFill>
            <a:schemeClr val="tx1"/>
          </a:solidFill>
          <a:latin typeface="B Frutiger Bold"/>
          <a:ea typeface="+mj-ea"/>
          <a:cs typeface="B Frutiger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utiger Roman"/>
          <a:ea typeface="+mn-ea"/>
          <a:cs typeface="Frutiger Roman"/>
        </a:defRPr>
      </a:lvl1pPr>
      <a:lvl2pPr marL="742950" indent="-285750" algn="l" defTabSz="457200" rtl="0" eaLnBrk="1" latinLnBrk="0" hangingPunct="1">
        <a:spcBef>
          <a:spcPct val="20000"/>
        </a:spcBef>
        <a:buFont typeface="Arial"/>
        <a:buChar char="–"/>
        <a:defRPr sz="2800" kern="1200">
          <a:solidFill>
            <a:schemeClr val="tx1"/>
          </a:solidFill>
          <a:latin typeface="Frutiger Roman"/>
          <a:ea typeface="+mn-ea"/>
          <a:cs typeface="Frutiger Roman"/>
        </a:defRPr>
      </a:lvl2pPr>
      <a:lvl3pPr marL="1143000" indent="-228600" algn="l" defTabSz="457200" rtl="0" eaLnBrk="1" latinLnBrk="0" hangingPunct="1">
        <a:spcBef>
          <a:spcPct val="20000"/>
        </a:spcBef>
        <a:buFont typeface="Arial"/>
        <a:buChar char="•"/>
        <a:defRPr sz="2400" kern="1200">
          <a:solidFill>
            <a:schemeClr val="tx1"/>
          </a:solidFill>
          <a:latin typeface="Frutiger Roman"/>
          <a:ea typeface="+mn-ea"/>
          <a:cs typeface="Frutiger Roman"/>
        </a:defRPr>
      </a:lvl3pPr>
      <a:lvl4pPr marL="1600200" indent="-228600" algn="l" defTabSz="457200" rtl="0" eaLnBrk="1" latinLnBrk="0" hangingPunct="1">
        <a:spcBef>
          <a:spcPct val="20000"/>
        </a:spcBef>
        <a:buFont typeface="Arial"/>
        <a:buChar char="–"/>
        <a:defRPr sz="2000" kern="1200">
          <a:solidFill>
            <a:schemeClr val="tx1"/>
          </a:solidFill>
          <a:latin typeface="Frutiger Roman"/>
          <a:ea typeface="+mn-ea"/>
          <a:cs typeface="Frutiger Roman"/>
        </a:defRPr>
      </a:lvl4pPr>
      <a:lvl5pPr marL="2057400" indent="-228600" algn="l" defTabSz="457200" rtl="0" eaLnBrk="1" latinLnBrk="0" hangingPunct="1">
        <a:spcBef>
          <a:spcPct val="20000"/>
        </a:spcBef>
        <a:buFont typeface="Arial"/>
        <a:buChar char="»"/>
        <a:defRPr sz="2000" kern="1200">
          <a:solidFill>
            <a:schemeClr val="tx1"/>
          </a:solidFill>
          <a:latin typeface="Frutiger Roman"/>
          <a:ea typeface="+mn-ea"/>
          <a:cs typeface="Frutiger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4590741"/>
            <a:ext cx="8522208" cy="1535739"/>
          </a:xfrm>
        </p:spPr>
        <p:txBody>
          <a:bodyPr>
            <a:normAutofit/>
          </a:bodyPr>
          <a:lstStyle/>
          <a:p>
            <a:r>
              <a:rPr lang="en-US" b="1" dirty="0" smtClean="0">
                <a:latin typeface="+mj-lt"/>
              </a:rPr>
              <a:t>Criteria for </a:t>
            </a:r>
            <a:r>
              <a:rPr lang="en-US" b="1" dirty="0" smtClean="0">
                <a:latin typeface="+mj-lt"/>
              </a:rPr>
              <a:t>On-The-Fly </a:t>
            </a:r>
            <a:r>
              <a:rPr lang="en-US" b="1" dirty="0" smtClean="0">
                <a:latin typeface="+mj-lt"/>
              </a:rPr>
              <a:t>Frac Water </a:t>
            </a:r>
            <a:r>
              <a:rPr lang="en-US" b="1"/>
              <a:t>Treatment </a:t>
            </a:r>
            <a:r>
              <a:rPr lang="en-US" b="1" smtClean="0">
                <a:latin typeface="+mj-lt"/>
              </a:rPr>
              <a:t>with </a:t>
            </a:r>
            <a:r>
              <a:rPr lang="en-US" b="1" dirty="0" smtClean="0">
                <a:latin typeface="+mj-lt"/>
              </a:rPr>
              <a:t>ClO</a:t>
            </a:r>
            <a:r>
              <a:rPr lang="en-US" b="1" baseline="-25000" dirty="0" smtClean="0">
                <a:latin typeface="+mj-lt"/>
              </a:rPr>
              <a:t>2</a:t>
            </a:r>
            <a:endParaRPr lang="en-US" b="1" baseline="-25000" dirty="0">
              <a:latin typeface="+mj-lt"/>
            </a:endParaRPr>
          </a:p>
        </p:txBody>
      </p:sp>
    </p:spTree>
    <p:extLst>
      <p:ext uri="{BB962C8B-B14F-4D97-AF65-F5344CB8AC3E}">
        <p14:creationId xmlns:p14="http://schemas.microsoft.com/office/powerpoint/2010/main" val="205518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solidFill>
                  <a:schemeClr val="tx1">
                    <a:lumMod val="95000"/>
                    <a:lumOff val="5000"/>
                  </a:schemeClr>
                </a:solidFill>
              </a:rPr>
              <a:t>ClO</a:t>
            </a:r>
            <a:r>
              <a:rPr lang="en-US" baseline="-25000" dirty="0" smtClean="0">
                <a:solidFill>
                  <a:schemeClr val="tx1">
                    <a:lumMod val="95000"/>
                    <a:lumOff val="5000"/>
                  </a:schemeClr>
                </a:solidFill>
              </a:rPr>
              <a:t>2</a:t>
            </a:r>
            <a:r>
              <a:rPr lang="en-US" dirty="0" smtClean="0">
                <a:solidFill>
                  <a:schemeClr val="tx1">
                    <a:lumMod val="95000"/>
                    <a:lumOff val="5000"/>
                  </a:schemeClr>
                </a:solidFill>
              </a:rPr>
              <a:t> &amp; Bacteria</a:t>
            </a:r>
            <a:endParaRPr lang="en-US" baseline="30000" dirty="0">
              <a:solidFill>
                <a:schemeClr val="tx1">
                  <a:lumMod val="95000"/>
                  <a:lumOff val="5000"/>
                </a:schemeClr>
              </a:solidFill>
            </a:endParaRPr>
          </a:p>
        </p:txBody>
      </p:sp>
      <p:sp>
        <p:nvSpPr>
          <p:cNvPr id="41" name="TextBox 40"/>
          <p:cNvSpPr txBox="1"/>
          <p:nvPr/>
        </p:nvSpPr>
        <p:spPr>
          <a:xfrm>
            <a:off x="711371" y="2063925"/>
            <a:ext cx="5618846" cy="461665"/>
          </a:xfrm>
          <a:prstGeom prst="rect">
            <a:avLst/>
          </a:prstGeom>
          <a:noFill/>
        </p:spPr>
        <p:txBody>
          <a:bodyPr wrap="none" rtlCol="0">
            <a:spAutoFit/>
          </a:bodyPr>
          <a:lstStyle/>
          <a:p>
            <a:r>
              <a:rPr lang="en-US" sz="2400" dirty="0">
                <a:solidFill>
                  <a:schemeClr val="tx1">
                    <a:lumMod val="95000"/>
                    <a:lumOff val="5000"/>
                  </a:schemeClr>
                </a:solidFill>
                <a:latin typeface="Comic Sans MS"/>
                <a:cs typeface="Comic Sans MS"/>
              </a:rPr>
              <a:t>2.  Oxidation of Vital Cell Components</a:t>
            </a:r>
            <a:endParaRPr lang="en-US" sz="2400" baseline="-25000" dirty="0">
              <a:solidFill>
                <a:schemeClr val="tx1">
                  <a:lumMod val="95000"/>
                  <a:lumOff val="5000"/>
                </a:schemeClr>
              </a:solidFill>
              <a:latin typeface="Comic Sans MS"/>
              <a:cs typeface="Comic Sans MS"/>
            </a:endParaRPr>
          </a:p>
        </p:txBody>
      </p:sp>
      <p:grpSp>
        <p:nvGrpSpPr>
          <p:cNvPr id="11" name="Group 10"/>
          <p:cNvGrpSpPr/>
          <p:nvPr/>
        </p:nvGrpSpPr>
        <p:grpSpPr>
          <a:xfrm>
            <a:off x="1143000" y="2710878"/>
            <a:ext cx="6140986" cy="1398702"/>
            <a:chOff x="1143000" y="2812478"/>
            <a:chExt cx="6140986" cy="1398702"/>
          </a:xfrm>
        </p:grpSpPr>
        <p:grpSp>
          <p:nvGrpSpPr>
            <p:cNvPr id="10" name="Group 9"/>
            <p:cNvGrpSpPr/>
            <p:nvPr/>
          </p:nvGrpSpPr>
          <p:grpSpPr>
            <a:xfrm>
              <a:off x="1143000" y="2812478"/>
              <a:ext cx="4617636" cy="1264231"/>
              <a:chOff x="1143000" y="2812478"/>
              <a:chExt cx="4617636" cy="1264231"/>
            </a:xfrm>
          </p:grpSpPr>
          <p:sp>
            <p:nvSpPr>
              <p:cNvPr id="2" name="TextBox 1"/>
              <p:cNvSpPr txBox="1"/>
              <p:nvPr/>
            </p:nvSpPr>
            <p:spPr>
              <a:xfrm>
                <a:off x="1143000" y="3604144"/>
                <a:ext cx="4617636" cy="472565"/>
              </a:xfrm>
              <a:prstGeom prst="rect">
                <a:avLst/>
              </a:prstGeom>
              <a:noFill/>
            </p:spPr>
            <p:txBody>
              <a:bodyPr wrap="square" rtlCol="0">
                <a:spAutoFit/>
              </a:bodyPr>
              <a:lstStyle/>
              <a:p>
                <a:r>
                  <a:rPr lang="en-US" sz="2471">
                    <a:solidFill>
                      <a:schemeClr val="tx1">
                        <a:lumMod val="95000"/>
                        <a:lumOff val="5000"/>
                      </a:schemeClr>
                    </a:solidFill>
                    <a:latin typeface="+mj-lt"/>
                    <a:cs typeface="Comic Sans MS"/>
                  </a:rPr>
                  <a:t>ClO</a:t>
                </a:r>
                <a:r>
                  <a:rPr lang="en-US" sz="2471" baseline="-25000">
                    <a:solidFill>
                      <a:schemeClr val="tx1">
                        <a:lumMod val="95000"/>
                        <a:lumOff val="5000"/>
                      </a:schemeClr>
                    </a:solidFill>
                    <a:latin typeface="+mj-lt"/>
                    <a:cs typeface="Comic Sans MS"/>
                  </a:rPr>
                  <a:t>2</a:t>
                </a:r>
                <a:r>
                  <a:rPr lang="en-US" sz="2471">
                    <a:solidFill>
                      <a:schemeClr val="tx1">
                        <a:lumMod val="95000"/>
                        <a:lumOff val="5000"/>
                      </a:schemeClr>
                    </a:solidFill>
                    <a:latin typeface="+mj-lt"/>
                    <a:cs typeface="Comic Sans MS"/>
                  </a:rPr>
                  <a:t>      +      R-S-H         </a:t>
                </a:r>
                <a:r>
                  <a:rPr lang="en-US" sz="2471">
                    <a:solidFill>
                      <a:schemeClr val="tx1">
                        <a:lumMod val="95000"/>
                        <a:lumOff val="5000"/>
                      </a:schemeClr>
                    </a:solidFill>
                    <a:latin typeface="Wingdings"/>
                    <a:ea typeface="Wingdings"/>
                    <a:cs typeface="Wingdings"/>
                    <a:sym typeface="Wingdings"/>
                  </a:rPr>
                  <a:t></a:t>
                </a:r>
                <a:endParaRPr lang="en-US" sz="2471" baseline="-25000">
                  <a:solidFill>
                    <a:schemeClr val="tx1">
                      <a:lumMod val="95000"/>
                      <a:lumOff val="5000"/>
                    </a:schemeClr>
                  </a:solidFill>
                  <a:latin typeface="+mj-lt"/>
                  <a:cs typeface="Comic Sans MS"/>
                </a:endParaRPr>
              </a:p>
            </p:txBody>
          </p:sp>
          <p:sp>
            <p:nvSpPr>
              <p:cNvPr id="61" name="TextBox 60"/>
              <p:cNvSpPr txBox="1"/>
              <p:nvPr/>
            </p:nvSpPr>
            <p:spPr>
              <a:xfrm>
                <a:off x="2586281" y="2812478"/>
                <a:ext cx="1954381" cy="825419"/>
              </a:xfrm>
              <a:prstGeom prst="rect">
                <a:avLst/>
              </a:prstGeom>
              <a:noFill/>
            </p:spPr>
            <p:txBody>
              <a:bodyPr wrap="none" rtlCol="0">
                <a:spAutoFit/>
              </a:bodyPr>
              <a:lstStyle/>
              <a:p>
                <a:pPr algn="ctr"/>
                <a:r>
                  <a:rPr lang="en-US" sz="1588" b="1">
                    <a:solidFill>
                      <a:schemeClr val="tx1">
                        <a:lumMod val="95000"/>
                        <a:lumOff val="5000"/>
                      </a:schemeClr>
                    </a:solidFill>
                  </a:rPr>
                  <a:t>some amino acids</a:t>
                </a:r>
              </a:p>
              <a:p>
                <a:pPr algn="ctr"/>
                <a:r>
                  <a:rPr lang="en-US" sz="1588" b="1" dirty="0">
                    <a:solidFill>
                      <a:schemeClr val="tx1">
                        <a:lumMod val="95000"/>
                        <a:lumOff val="5000"/>
                      </a:schemeClr>
                    </a:solidFill>
                  </a:rPr>
                  <a:t>proteins</a:t>
                </a:r>
              </a:p>
              <a:p>
                <a:pPr algn="ctr"/>
                <a:r>
                  <a:rPr lang="en-US" sz="1588" b="1" dirty="0">
                    <a:solidFill>
                      <a:schemeClr val="tx1">
                        <a:lumMod val="95000"/>
                        <a:lumOff val="5000"/>
                      </a:schemeClr>
                    </a:solidFill>
                  </a:rPr>
                  <a:t>enzymes</a:t>
                </a:r>
              </a:p>
            </p:txBody>
          </p:sp>
          <p:sp>
            <p:nvSpPr>
              <p:cNvPr id="64" name="TextBox 63"/>
              <p:cNvSpPr txBox="1"/>
              <p:nvPr/>
            </p:nvSpPr>
            <p:spPr>
              <a:xfrm>
                <a:off x="4434917" y="3301300"/>
                <a:ext cx="1023037" cy="336695"/>
              </a:xfrm>
              <a:prstGeom prst="rect">
                <a:avLst/>
              </a:prstGeom>
              <a:noFill/>
            </p:spPr>
            <p:txBody>
              <a:bodyPr wrap="none" rtlCol="0">
                <a:spAutoFit/>
              </a:bodyPr>
              <a:lstStyle/>
              <a:p>
                <a:r>
                  <a:rPr lang="en-US" sz="1588" b="1" dirty="0">
                    <a:solidFill>
                      <a:schemeClr val="tx1">
                        <a:lumMod val="95000"/>
                        <a:lumOff val="5000"/>
                      </a:schemeClr>
                    </a:solidFill>
                  </a:rPr>
                  <a:t>very fast</a:t>
                </a:r>
              </a:p>
            </p:txBody>
          </p:sp>
        </p:grpSp>
        <p:grpSp>
          <p:nvGrpSpPr>
            <p:cNvPr id="9" name="Group 8"/>
            <p:cNvGrpSpPr/>
            <p:nvPr/>
          </p:nvGrpSpPr>
          <p:grpSpPr>
            <a:xfrm>
              <a:off x="5760635" y="2887593"/>
              <a:ext cx="1523351" cy="1323587"/>
              <a:chOff x="5760635" y="2887593"/>
              <a:chExt cx="1523351" cy="1323587"/>
            </a:xfrm>
          </p:grpSpPr>
          <p:sp>
            <p:nvSpPr>
              <p:cNvPr id="47" name="TextBox 46"/>
              <p:cNvSpPr txBox="1"/>
              <p:nvPr/>
            </p:nvSpPr>
            <p:spPr>
              <a:xfrm>
                <a:off x="5974889" y="2887593"/>
                <a:ext cx="431528" cy="472565"/>
              </a:xfrm>
              <a:prstGeom prst="rect">
                <a:avLst/>
              </a:prstGeom>
              <a:noFill/>
            </p:spPr>
            <p:txBody>
              <a:bodyPr wrap="none" rtlCol="0">
                <a:spAutoFit/>
              </a:bodyPr>
              <a:lstStyle/>
              <a:p>
                <a:r>
                  <a:rPr lang="en-US" sz="2471">
                    <a:solidFill>
                      <a:schemeClr val="tx1">
                        <a:lumMod val="95000"/>
                        <a:lumOff val="5000"/>
                      </a:schemeClr>
                    </a:solidFill>
                    <a:latin typeface="+mj-lt"/>
                    <a:cs typeface="Comic Sans MS"/>
                  </a:rPr>
                  <a:t>O</a:t>
                </a:r>
                <a:endParaRPr lang="en-US" sz="2471" baseline="-25000">
                  <a:solidFill>
                    <a:schemeClr val="tx1">
                      <a:lumMod val="95000"/>
                      <a:lumOff val="5000"/>
                    </a:schemeClr>
                  </a:solidFill>
                  <a:latin typeface="+mj-lt"/>
                  <a:cs typeface="Comic Sans MS"/>
                </a:endParaRPr>
              </a:p>
            </p:txBody>
          </p:sp>
          <p:sp>
            <p:nvSpPr>
              <p:cNvPr id="48" name="TextBox 47"/>
              <p:cNvSpPr txBox="1"/>
              <p:nvPr/>
            </p:nvSpPr>
            <p:spPr>
              <a:xfrm>
                <a:off x="6623228" y="3738615"/>
                <a:ext cx="660758" cy="472565"/>
              </a:xfrm>
              <a:prstGeom prst="rect">
                <a:avLst/>
              </a:prstGeom>
              <a:noFill/>
            </p:spPr>
            <p:txBody>
              <a:bodyPr wrap="none" rtlCol="0">
                <a:spAutoFit/>
              </a:bodyPr>
              <a:lstStyle/>
              <a:p>
                <a:r>
                  <a:rPr lang="en-US" sz="2471">
                    <a:solidFill>
                      <a:schemeClr val="tx1">
                        <a:lumMod val="95000"/>
                        <a:lumOff val="5000"/>
                      </a:schemeClr>
                    </a:solidFill>
                    <a:latin typeface="+mj-lt"/>
                    <a:cs typeface="Comic Sans MS"/>
                  </a:rPr>
                  <a:t>OH</a:t>
                </a:r>
                <a:endParaRPr lang="en-US" sz="2471" baseline="-25000">
                  <a:solidFill>
                    <a:schemeClr val="tx1">
                      <a:lumMod val="95000"/>
                      <a:lumOff val="5000"/>
                    </a:schemeClr>
                  </a:solidFill>
                  <a:latin typeface="+mj-lt"/>
                  <a:cs typeface="Comic Sans MS"/>
                </a:endParaRPr>
              </a:p>
            </p:txBody>
          </p:sp>
          <p:sp>
            <p:nvSpPr>
              <p:cNvPr id="49" name="TextBox 48"/>
              <p:cNvSpPr txBox="1"/>
              <p:nvPr/>
            </p:nvSpPr>
            <p:spPr>
              <a:xfrm>
                <a:off x="6283134" y="3370295"/>
                <a:ext cx="396262" cy="472565"/>
              </a:xfrm>
              <a:prstGeom prst="rect">
                <a:avLst/>
              </a:prstGeom>
              <a:noFill/>
            </p:spPr>
            <p:txBody>
              <a:bodyPr wrap="none" rtlCol="0">
                <a:spAutoFit/>
              </a:bodyPr>
              <a:lstStyle/>
              <a:p>
                <a:r>
                  <a:rPr lang="en-US" sz="2471">
                    <a:solidFill>
                      <a:schemeClr val="tx1">
                        <a:lumMod val="95000"/>
                        <a:lumOff val="5000"/>
                      </a:schemeClr>
                    </a:solidFill>
                    <a:latin typeface="+mj-lt"/>
                    <a:cs typeface="Comic Sans MS"/>
                  </a:rPr>
                  <a:t>S</a:t>
                </a:r>
                <a:endParaRPr lang="en-US" sz="2471" baseline="-25000">
                  <a:solidFill>
                    <a:schemeClr val="tx1">
                      <a:lumMod val="95000"/>
                      <a:lumOff val="5000"/>
                    </a:schemeClr>
                  </a:solidFill>
                  <a:latin typeface="+mj-lt"/>
                  <a:cs typeface="Comic Sans MS"/>
                </a:endParaRPr>
              </a:p>
            </p:txBody>
          </p:sp>
          <p:sp>
            <p:nvSpPr>
              <p:cNvPr id="50" name="TextBox 49"/>
              <p:cNvSpPr txBox="1"/>
              <p:nvPr/>
            </p:nvSpPr>
            <p:spPr>
              <a:xfrm>
                <a:off x="6578126" y="2895598"/>
                <a:ext cx="431528" cy="472565"/>
              </a:xfrm>
              <a:prstGeom prst="rect">
                <a:avLst/>
              </a:prstGeom>
              <a:noFill/>
            </p:spPr>
            <p:txBody>
              <a:bodyPr wrap="none" rtlCol="0">
                <a:spAutoFit/>
              </a:bodyPr>
              <a:lstStyle/>
              <a:p>
                <a:r>
                  <a:rPr lang="en-US" sz="2471" dirty="0">
                    <a:solidFill>
                      <a:schemeClr val="tx1">
                        <a:lumMod val="95000"/>
                        <a:lumOff val="5000"/>
                      </a:schemeClr>
                    </a:solidFill>
                    <a:latin typeface="+mj-lt"/>
                    <a:cs typeface="Comic Sans MS"/>
                  </a:rPr>
                  <a:t>O</a:t>
                </a:r>
                <a:endParaRPr lang="en-US" sz="2471" baseline="-25000" dirty="0">
                  <a:solidFill>
                    <a:schemeClr val="tx1">
                      <a:lumMod val="95000"/>
                      <a:lumOff val="5000"/>
                    </a:schemeClr>
                  </a:solidFill>
                  <a:latin typeface="+mj-lt"/>
                  <a:cs typeface="Comic Sans MS"/>
                </a:endParaRPr>
              </a:p>
            </p:txBody>
          </p:sp>
          <p:cxnSp>
            <p:nvCxnSpPr>
              <p:cNvPr id="5" name="Straight Connector 4"/>
              <p:cNvCxnSpPr/>
              <p:nvPr/>
            </p:nvCxnSpPr>
            <p:spPr bwMode="auto">
              <a:xfrm flipV="1">
                <a:off x="6133374" y="3709621"/>
                <a:ext cx="166489" cy="67236"/>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51" name="Straight Connector 50"/>
              <p:cNvCxnSpPr/>
              <p:nvPr/>
            </p:nvCxnSpPr>
            <p:spPr bwMode="auto">
              <a:xfrm>
                <a:off x="6570979" y="3735633"/>
                <a:ext cx="119484" cy="128471"/>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grpSp>
            <p:nvGrpSpPr>
              <p:cNvPr id="54" name="Group 53"/>
              <p:cNvGrpSpPr/>
              <p:nvPr/>
            </p:nvGrpSpPr>
            <p:grpSpPr>
              <a:xfrm rot="18208617">
                <a:off x="6532954" y="3328155"/>
                <a:ext cx="190294" cy="84281"/>
                <a:chOff x="6553200" y="4412800"/>
                <a:chExt cx="215667" cy="95518"/>
              </a:xfrm>
            </p:grpSpPr>
            <p:cxnSp>
              <p:nvCxnSpPr>
                <p:cNvPr id="52" name="Straight Connector 51"/>
                <p:cNvCxnSpPr/>
                <p:nvPr/>
              </p:nvCxnSpPr>
              <p:spPr bwMode="auto">
                <a:xfrm>
                  <a:off x="6553200" y="4412800"/>
                  <a:ext cx="215667"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53" name="Straight Connector 52"/>
                <p:cNvCxnSpPr/>
                <p:nvPr/>
              </p:nvCxnSpPr>
              <p:spPr bwMode="auto">
                <a:xfrm>
                  <a:off x="6553200" y="4508318"/>
                  <a:ext cx="215667"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grpSp>
          <p:grpSp>
            <p:nvGrpSpPr>
              <p:cNvPr id="55" name="Group 54"/>
              <p:cNvGrpSpPr/>
              <p:nvPr/>
            </p:nvGrpSpPr>
            <p:grpSpPr>
              <a:xfrm rot="3391383" flipH="1">
                <a:off x="6244321" y="3315943"/>
                <a:ext cx="190294" cy="84281"/>
                <a:chOff x="6553200" y="4412800"/>
                <a:chExt cx="215667" cy="95518"/>
              </a:xfrm>
            </p:grpSpPr>
            <p:cxnSp>
              <p:nvCxnSpPr>
                <p:cNvPr id="56" name="Straight Connector 55"/>
                <p:cNvCxnSpPr/>
                <p:nvPr/>
              </p:nvCxnSpPr>
              <p:spPr bwMode="auto">
                <a:xfrm>
                  <a:off x="6553200" y="4412800"/>
                  <a:ext cx="215667"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57" name="Straight Connector 56"/>
                <p:cNvCxnSpPr/>
                <p:nvPr/>
              </p:nvCxnSpPr>
              <p:spPr bwMode="auto">
                <a:xfrm>
                  <a:off x="6553200" y="4508318"/>
                  <a:ext cx="215667"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grpSp>
          <p:sp>
            <p:nvSpPr>
              <p:cNvPr id="24" name="TextBox 23"/>
              <p:cNvSpPr txBox="1"/>
              <p:nvPr/>
            </p:nvSpPr>
            <p:spPr>
              <a:xfrm>
                <a:off x="5760635" y="3601128"/>
                <a:ext cx="425012" cy="472565"/>
              </a:xfrm>
              <a:prstGeom prst="rect">
                <a:avLst/>
              </a:prstGeom>
              <a:noFill/>
            </p:spPr>
            <p:txBody>
              <a:bodyPr wrap="square" rtlCol="0">
                <a:spAutoFit/>
              </a:bodyPr>
              <a:lstStyle/>
              <a:p>
                <a:r>
                  <a:rPr lang="en-US" sz="2471">
                    <a:solidFill>
                      <a:schemeClr val="tx1">
                        <a:lumMod val="95000"/>
                        <a:lumOff val="5000"/>
                      </a:schemeClr>
                    </a:solidFill>
                    <a:latin typeface="+mj-lt"/>
                    <a:cs typeface="Comic Sans MS"/>
                  </a:rPr>
                  <a:t>R</a:t>
                </a:r>
                <a:endParaRPr lang="en-US" sz="2471" baseline="-25000">
                  <a:solidFill>
                    <a:schemeClr val="tx1">
                      <a:lumMod val="95000"/>
                      <a:lumOff val="5000"/>
                    </a:schemeClr>
                  </a:solidFill>
                  <a:latin typeface="+mj-lt"/>
                  <a:cs typeface="Comic Sans MS"/>
                </a:endParaRPr>
              </a:p>
            </p:txBody>
          </p:sp>
        </p:grpSp>
      </p:grpSp>
      <p:sp>
        <p:nvSpPr>
          <p:cNvPr id="6" name="TextBox 5"/>
          <p:cNvSpPr txBox="1"/>
          <p:nvPr/>
        </p:nvSpPr>
        <p:spPr>
          <a:xfrm>
            <a:off x="203200" y="4182252"/>
            <a:ext cx="8724900" cy="1450397"/>
          </a:xfrm>
          <a:prstGeom prst="rect">
            <a:avLst/>
          </a:prstGeom>
          <a:noFill/>
        </p:spPr>
        <p:txBody>
          <a:bodyPr wrap="square" rtlCol="0">
            <a:spAutoFit/>
          </a:bodyPr>
          <a:lstStyle/>
          <a:p>
            <a:r>
              <a:rPr lang="en-US" sz="1765" dirty="0">
                <a:solidFill>
                  <a:schemeClr val="tx1">
                    <a:lumMod val="95000"/>
                    <a:lumOff val="5000"/>
                  </a:schemeClr>
                </a:solidFill>
              </a:rPr>
              <a:t>The affinity of ClO</a:t>
            </a:r>
            <a:r>
              <a:rPr lang="en-US" sz="1765" baseline="-25000" dirty="0">
                <a:solidFill>
                  <a:schemeClr val="tx1">
                    <a:lumMod val="95000"/>
                    <a:lumOff val="5000"/>
                  </a:schemeClr>
                </a:solidFill>
              </a:rPr>
              <a:t>2</a:t>
            </a:r>
            <a:r>
              <a:rPr lang="en-US" sz="1765" dirty="0">
                <a:solidFill>
                  <a:schemeClr val="tx1">
                    <a:lumMod val="95000"/>
                    <a:lumOff val="5000"/>
                  </a:schemeClr>
                </a:solidFill>
              </a:rPr>
              <a:t> for reduced sulfur compounds, specifically the sulfhydryl </a:t>
            </a:r>
            <a:r>
              <a:rPr lang="en-US" sz="1765" dirty="0" smtClean="0">
                <a:solidFill>
                  <a:schemeClr val="tx1">
                    <a:lumMod val="95000"/>
                    <a:lumOff val="5000"/>
                  </a:schemeClr>
                </a:solidFill>
              </a:rPr>
              <a:t>group    (-S-H), </a:t>
            </a:r>
            <a:r>
              <a:rPr lang="en-US" sz="1765" dirty="0">
                <a:solidFill>
                  <a:schemeClr val="tx1">
                    <a:lumMod val="95000"/>
                    <a:lumOff val="5000"/>
                  </a:schemeClr>
                </a:solidFill>
              </a:rPr>
              <a:t>has also been suggested as one mode of bacterial disinfection.</a:t>
            </a:r>
            <a:r>
              <a:rPr lang="en-US" sz="1765" baseline="30000" dirty="0">
                <a:solidFill>
                  <a:schemeClr val="tx1">
                    <a:lumMod val="95000"/>
                    <a:lumOff val="5000"/>
                  </a:schemeClr>
                </a:solidFill>
              </a:rPr>
              <a:t>1,2</a:t>
            </a:r>
            <a:r>
              <a:rPr lang="en-US" sz="1765" dirty="0">
                <a:solidFill>
                  <a:schemeClr val="tx1">
                    <a:lumMod val="95000"/>
                    <a:lumOff val="5000"/>
                  </a:schemeClr>
                </a:solidFill>
              </a:rPr>
              <a:t>  And although the focus of the papers cited </a:t>
            </a:r>
            <a:r>
              <a:rPr lang="en-US" sz="1765" dirty="0" smtClean="0">
                <a:solidFill>
                  <a:schemeClr val="tx1">
                    <a:lumMod val="95000"/>
                    <a:lumOff val="5000"/>
                  </a:schemeClr>
                </a:solidFill>
              </a:rPr>
              <a:t>below is </a:t>
            </a:r>
            <a:r>
              <a:rPr lang="en-US" sz="1765" dirty="0">
                <a:solidFill>
                  <a:schemeClr val="tx1">
                    <a:lumMod val="95000"/>
                    <a:lumOff val="5000"/>
                  </a:schemeClr>
                </a:solidFill>
              </a:rPr>
              <a:t>on chlorine, since ClO</a:t>
            </a:r>
            <a:r>
              <a:rPr lang="en-US" sz="1765" baseline="-25000" dirty="0">
                <a:solidFill>
                  <a:schemeClr val="tx1">
                    <a:lumMod val="95000"/>
                    <a:lumOff val="5000"/>
                  </a:schemeClr>
                </a:solidFill>
              </a:rPr>
              <a:t>2</a:t>
            </a:r>
            <a:r>
              <a:rPr lang="en-US" sz="1765" dirty="0">
                <a:solidFill>
                  <a:schemeClr val="tx1">
                    <a:lumMod val="95000"/>
                    <a:lumOff val="5000"/>
                  </a:schemeClr>
                </a:solidFill>
              </a:rPr>
              <a:t> both penetrates  better and has a significantly greater affinity for reduced sulfur compounds than chlorine, it is </a:t>
            </a:r>
            <a:r>
              <a:rPr lang="en-US" sz="1765" dirty="0" smtClean="0">
                <a:solidFill>
                  <a:schemeClr val="tx1">
                    <a:lumMod val="95000"/>
                    <a:lumOff val="5000"/>
                  </a:schemeClr>
                </a:solidFill>
              </a:rPr>
              <a:t>valid to </a:t>
            </a:r>
            <a:r>
              <a:rPr lang="en-US" sz="1765" dirty="0">
                <a:solidFill>
                  <a:schemeClr val="tx1">
                    <a:lumMod val="95000"/>
                    <a:lumOff val="5000"/>
                  </a:schemeClr>
                </a:solidFill>
              </a:rPr>
              <a:t>extend this mechanism to ClO</a:t>
            </a:r>
            <a:r>
              <a:rPr lang="en-US" sz="1765" baseline="-25000" dirty="0">
                <a:solidFill>
                  <a:schemeClr val="tx1">
                    <a:lumMod val="95000"/>
                    <a:lumOff val="5000"/>
                  </a:schemeClr>
                </a:solidFill>
              </a:rPr>
              <a:t>2</a:t>
            </a:r>
            <a:r>
              <a:rPr lang="en-US" sz="1765" dirty="0">
                <a:solidFill>
                  <a:schemeClr val="tx1">
                    <a:lumMod val="95000"/>
                    <a:lumOff val="5000"/>
                  </a:schemeClr>
                </a:solidFill>
              </a:rPr>
              <a:t>.</a:t>
            </a:r>
          </a:p>
        </p:txBody>
      </p:sp>
      <p:sp>
        <p:nvSpPr>
          <p:cNvPr id="28" name="TextBox 27"/>
          <p:cNvSpPr txBox="1"/>
          <p:nvPr/>
        </p:nvSpPr>
        <p:spPr>
          <a:xfrm>
            <a:off x="110836" y="5851511"/>
            <a:ext cx="8693196" cy="916661"/>
          </a:xfrm>
          <a:prstGeom prst="rect">
            <a:avLst/>
          </a:prstGeom>
          <a:noFill/>
        </p:spPr>
        <p:txBody>
          <a:bodyPr wrap="square" rtlCol="0">
            <a:spAutoFit/>
          </a:bodyPr>
          <a:lstStyle/>
          <a:p>
            <a:pPr marL="205920" indent="-205920">
              <a:spcAft>
                <a:spcPts val="529"/>
              </a:spcAft>
            </a:pPr>
            <a:r>
              <a:rPr lang="en-US" sz="1235" dirty="0">
                <a:solidFill>
                  <a:schemeClr val="tx1">
                    <a:lumMod val="95000"/>
                    <a:lumOff val="5000"/>
                  </a:schemeClr>
                </a:solidFill>
              </a:rPr>
              <a:t>1.	Green, D. and </a:t>
            </a:r>
            <a:r>
              <a:rPr lang="en-US" sz="1235" dirty="0" err="1">
                <a:solidFill>
                  <a:schemeClr val="tx1">
                    <a:lumMod val="95000"/>
                    <a:lumOff val="5000"/>
                  </a:schemeClr>
                </a:solidFill>
              </a:rPr>
              <a:t>Stumpf</a:t>
            </a:r>
            <a:r>
              <a:rPr lang="en-US" sz="1235" dirty="0">
                <a:solidFill>
                  <a:schemeClr val="tx1">
                    <a:lumMod val="95000"/>
                    <a:lumOff val="5000"/>
                  </a:schemeClr>
                </a:solidFill>
              </a:rPr>
              <a:t>, P., "The Mode of Action of Chlorine," </a:t>
            </a:r>
            <a:r>
              <a:rPr lang="en-US" sz="1235" i="1" dirty="0">
                <a:solidFill>
                  <a:schemeClr val="tx1">
                    <a:lumMod val="95000"/>
                    <a:lumOff val="5000"/>
                  </a:schemeClr>
                </a:solidFill>
              </a:rPr>
              <a:t>Journal of the American Water Works Association</a:t>
            </a:r>
            <a:r>
              <a:rPr lang="en-US" sz="1235" dirty="0">
                <a:solidFill>
                  <a:schemeClr val="tx1">
                    <a:lumMod val="95000"/>
                    <a:lumOff val="5000"/>
                  </a:schemeClr>
                </a:solidFill>
              </a:rPr>
              <a:t>, 38, 1301(November, 1946).</a:t>
            </a:r>
          </a:p>
          <a:p>
            <a:pPr marL="205920" indent="-205920">
              <a:spcAft>
                <a:spcPts val="529"/>
              </a:spcAft>
            </a:pPr>
            <a:r>
              <a:rPr lang="en-US" sz="1235" dirty="0">
                <a:solidFill>
                  <a:schemeClr val="tx1">
                    <a:lumMod val="95000"/>
                    <a:lumOff val="5000"/>
                  </a:schemeClr>
                </a:solidFill>
              </a:rPr>
              <a:t>2.	Knox W., </a:t>
            </a:r>
            <a:r>
              <a:rPr lang="en-US" sz="1235" dirty="0" err="1">
                <a:solidFill>
                  <a:schemeClr val="tx1">
                    <a:lumMod val="95000"/>
                    <a:lumOff val="5000"/>
                  </a:schemeClr>
                </a:solidFill>
              </a:rPr>
              <a:t>Stumpf</a:t>
            </a:r>
            <a:r>
              <a:rPr lang="en-US" sz="1235" dirty="0">
                <a:solidFill>
                  <a:schemeClr val="tx1">
                    <a:lumMod val="95000"/>
                    <a:lumOff val="5000"/>
                  </a:schemeClr>
                </a:solidFill>
              </a:rPr>
              <a:t>, P., Green, D., and </a:t>
            </a:r>
            <a:r>
              <a:rPr lang="en-US" sz="1235" dirty="0" err="1">
                <a:solidFill>
                  <a:schemeClr val="tx1">
                    <a:lumMod val="95000"/>
                    <a:lumOff val="5000"/>
                  </a:schemeClr>
                </a:solidFill>
              </a:rPr>
              <a:t>Auerbach</a:t>
            </a:r>
            <a:r>
              <a:rPr lang="en-US" sz="1235" dirty="0">
                <a:solidFill>
                  <a:schemeClr val="tx1">
                    <a:lumMod val="95000"/>
                    <a:lumOff val="5000"/>
                  </a:schemeClr>
                </a:solidFill>
              </a:rPr>
              <a:t>, V., "The Inhibition of Sulfhydryl Enzymes as the Basis of the Bacterial Action of Chlorine," </a:t>
            </a:r>
            <a:r>
              <a:rPr lang="en-US" sz="1235" i="1" dirty="0">
                <a:solidFill>
                  <a:schemeClr val="tx1">
                    <a:lumMod val="95000"/>
                    <a:lumOff val="5000"/>
                  </a:schemeClr>
                </a:solidFill>
              </a:rPr>
              <a:t>Journal of Bacteriology</a:t>
            </a:r>
            <a:r>
              <a:rPr lang="en-US" sz="1235" dirty="0">
                <a:solidFill>
                  <a:schemeClr val="tx1">
                    <a:lumMod val="95000"/>
                    <a:lumOff val="5000"/>
                  </a:schemeClr>
                </a:solidFill>
              </a:rPr>
              <a:t>, 55,451(1948).</a:t>
            </a:r>
          </a:p>
        </p:txBody>
      </p:sp>
    </p:spTree>
    <p:extLst>
      <p:ext uri="{BB962C8B-B14F-4D97-AF65-F5344CB8AC3E}">
        <p14:creationId xmlns:p14="http://schemas.microsoft.com/office/powerpoint/2010/main" val="1268385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 g-L + hexane, 2 or 3 seconds.JPG"/>
          <p:cNvPicPr>
            <a:picLocks noChangeAspect="1"/>
          </p:cNvPicPr>
          <p:nvPr/>
        </p:nvPicPr>
        <p:blipFill rotWithShape="1">
          <a:blip r:embed="rId3" cstate="print">
            <a:extLst>
              <a:ext uri="{28A0092B-C50C-407E-A947-70E740481C1C}">
                <a14:useLocalDpi xmlns:a14="http://schemas.microsoft.com/office/drawing/2010/main" val="0"/>
              </a:ext>
            </a:extLst>
          </a:blip>
          <a:srcRect l="8834" r="8041" b="11492"/>
          <a:stretch/>
        </p:blipFill>
        <p:spPr>
          <a:xfrm>
            <a:off x="4308775" y="1970191"/>
            <a:ext cx="3837709" cy="4153520"/>
          </a:xfrm>
          <a:prstGeom prst="rect">
            <a:avLst/>
          </a:prstGeom>
        </p:spPr>
      </p:pic>
      <p:sp>
        <p:nvSpPr>
          <p:cNvPr id="12" name="TextBox 11"/>
          <p:cNvSpPr txBox="1"/>
          <p:nvPr/>
        </p:nvSpPr>
        <p:spPr>
          <a:xfrm>
            <a:off x="5391502" y="6154724"/>
            <a:ext cx="1672253" cy="363946"/>
          </a:xfrm>
          <a:prstGeom prst="rect">
            <a:avLst/>
          </a:prstGeom>
          <a:noFill/>
        </p:spPr>
        <p:txBody>
          <a:bodyPr wrap="none" rtlCol="0">
            <a:spAutoFit/>
          </a:bodyPr>
          <a:lstStyle/>
          <a:p>
            <a:r>
              <a:rPr lang="en-US" sz="1765" b="1" dirty="0"/>
              <a:t>2 – 3 seconds</a:t>
            </a:r>
          </a:p>
        </p:txBody>
      </p:sp>
      <p:sp>
        <p:nvSpPr>
          <p:cNvPr id="14" name="Rectangle 2"/>
          <p:cNvSpPr>
            <a:spLocks noGrp="1" noChangeArrowheads="1"/>
          </p:cNvSpPr>
          <p:nvPr>
            <p:ph type="title"/>
          </p:nvPr>
        </p:nvSpPr>
        <p:spPr/>
        <p:txBody>
          <a:bodyPr/>
          <a:lstStyle/>
          <a:p>
            <a:r>
              <a:rPr lang="en-US" dirty="0" smtClean="0">
                <a:solidFill>
                  <a:schemeClr val="tx1">
                    <a:lumMod val="95000"/>
                    <a:lumOff val="5000"/>
                  </a:schemeClr>
                </a:solidFill>
              </a:rPr>
              <a:t>ClO</a:t>
            </a:r>
            <a:r>
              <a:rPr lang="en-US" baseline="-25000" dirty="0" smtClean="0">
                <a:solidFill>
                  <a:schemeClr val="tx1">
                    <a:lumMod val="95000"/>
                    <a:lumOff val="5000"/>
                  </a:schemeClr>
                </a:solidFill>
              </a:rPr>
              <a:t>2</a:t>
            </a:r>
            <a:r>
              <a:rPr lang="en-US" dirty="0" smtClean="0">
                <a:solidFill>
                  <a:schemeClr val="tx1">
                    <a:lumMod val="95000"/>
                    <a:lumOff val="5000"/>
                  </a:schemeClr>
                </a:solidFill>
              </a:rPr>
              <a:t> &amp; Biofilm</a:t>
            </a:r>
            <a:endParaRPr lang="en-US" dirty="0">
              <a:solidFill>
                <a:schemeClr val="tx1">
                  <a:lumMod val="95000"/>
                  <a:lumOff val="5000"/>
                </a:schemeClr>
              </a:solidFill>
            </a:endParaRPr>
          </a:p>
        </p:txBody>
      </p:sp>
      <p:sp>
        <p:nvSpPr>
          <p:cNvPr id="3" name="TextBox 2"/>
          <p:cNvSpPr txBox="1"/>
          <p:nvPr/>
        </p:nvSpPr>
        <p:spPr>
          <a:xfrm>
            <a:off x="430027" y="2900832"/>
            <a:ext cx="3705966" cy="1785104"/>
          </a:xfrm>
          <a:prstGeom prst="rect">
            <a:avLst/>
          </a:prstGeom>
          <a:noFill/>
        </p:spPr>
        <p:txBody>
          <a:bodyPr wrap="square" rtlCol="0">
            <a:spAutoFit/>
          </a:bodyPr>
          <a:lstStyle/>
          <a:p>
            <a:pPr>
              <a:spcAft>
                <a:spcPts val="600"/>
              </a:spcAft>
            </a:pPr>
            <a:r>
              <a:rPr lang="en-US" sz="2000" dirty="0"/>
              <a:t>ClO</a:t>
            </a:r>
            <a:r>
              <a:rPr lang="en-US" sz="2000" baseline="-25000" dirty="0"/>
              <a:t>2</a:t>
            </a:r>
            <a:r>
              <a:rPr lang="en-US" sz="2000" dirty="0"/>
              <a:t> is </a:t>
            </a:r>
            <a:r>
              <a:rPr lang="en-US" sz="2000" dirty="0" smtClean="0"/>
              <a:t>uncharged and relatively </a:t>
            </a:r>
            <a:r>
              <a:rPr lang="en-US" sz="2000" dirty="0"/>
              <a:t>non-polar.  </a:t>
            </a:r>
            <a:endParaRPr lang="en-US" sz="2000" dirty="0" smtClean="0"/>
          </a:p>
          <a:p>
            <a:pPr>
              <a:spcAft>
                <a:spcPts val="600"/>
              </a:spcAft>
            </a:pPr>
            <a:endParaRPr lang="en-US" sz="2000" dirty="0" smtClean="0"/>
          </a:p>
          <a:p>
            <a:pPr>
              <a:spcAft>
                <a:spcPts val="600"/>
              </a:spcAft>
            </a:pPr>
            <a:r>
              <a:rPr lang="en-US" sz="2000" dirty="0" smtClean="0"/>
              <a:t>ClO</a:t>
            </a:r>
            <a:r>
              <a:rPr lang="en-US" sz="2000" baseline="-25000" dirty="0" smtClean="0"/>
              <a:t>2</a:t>
            </a:r>
            <a:r>
              <a:rPr lang="en-US" sz="2000" dirty="0" smtClean="0"/>
              <a:t> </a:t>
            </a:r>
            <a:r>
              <a:rPr lang="en-US" sz="2000" dirty="0"/>
              <a:t>is ~ 4X more soluble in cyclohexane than it is in water.</a:t>
            </a:r>
          </a:p>
        </p:txBody>
      </p:sp>
      <p:sp>
        <p:nvSpPr>
          <p:cNvPr id="2" name="Freeform 1"/>
          <p:cNvSpPr/>
          <p:nvPr/>
        </p:nvSpPr>
        <p:spPr bwMode="auto">
          <a:xfrm>
            <a:off x="7564582" y="3726061"/>
            <a:ext cx="409120" cy="478624"/>
          </a:xfrm>
          <a:custGeom>
            <a:avLst/>
            <a:gdLst>
              <a:gd name="connsiteX0" fmla="*/ 0 w 1100380"/>
              <a:gd name="connsiteY0" fmla="*/ 0 h 650929"/>
              <a:gd name="connsiteX1" fmla="*/ 1100380 w 1100380"/>
              <a:gd name="connsiteY1" fmla="*/ 0 h 650929"/>
              <a:gd name="connsiteX2" fmla="*/ 1100380 w 1100380"/>
              <a:gd name="connsiteY2" fmla="*/ 650929 h 650929"/>
              <a:gd name="connsiteX3" fmla="*/ 154983 w 1100380"/>
              <a:gd name="connsiteY3" fmla="*/ 650929 h 650929"/>
            </a:gdLst>
            <a:ahLst/>
            <a:cxnLst>
              <a:cxn ang="0">
                <a:pos x="connsiteX0" y="connsiteY0"/>
              </a:cxn>
              <a:cxn ang="0">
                <a:pos x="connsiteX1" y="connsiteY1"/>
              </a:cxn>
              <a:cxn ang="0">
                <a:pos x="connsiteX2" y="connsiteY2"/>
              </a:cxn>
              <a:cxn ang="0">
                <a:pos x="connsiteX3" y="connsiteY3"/>
              </a:cxn>
            </a:cxnLst>
            <a:rect l="l" t="t" r="r" b="b"/>
            <a:pathLst>
              <a:path w="1100380" h="650929">
                <a:moveTo>
                  <a:pt x="0" y="0"/>
                </a:moveTo>
                <a:lnTo>
                  <a:pt x="1100380" y="0"/>
                </a:lnTo>
                <a:lnTo>
                  <a:pt x="1100380" y="650929"/>
                </a:lnTo>
                <a:lnTo>
                  <a:pt x="154983" y="650929"/>
                </a:lnTo>
              </a:path>
            </a:pathLst>
          </a:custGeom>
          <a:noFill/>
          <a:ln w="57150" cap="flat" cmpd="sng" algn="ctr">
            <a:solidFill>
              <a:srgbClr val="FFFF00"/>
            </a:solidFill>
            <a:prstDash val="solid"/>
            <a:round/>
            <a:headEnd type="triangle" w="med" len="med"/>
            <a:tailEnd type="triangl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itchFamily="34" charset="0"/>
            </a:endParaRPr>
          </a:p>
        </p:txBody>
      </p:sp>
      <p:sp>
        <p:nvSpPr>
          <p:cNvPr id="8" name="TextBox 7"/>
          <p:cNvSpPr txBox="1"/>
          <p:nvPr/>
        </p:nvSpPr>
        <p:spPr>
          <a:xfrm>
            <a:off x="8169710" y="3583383"/>
            <a:ext cx="946584" cy="581057"/>
          </a:xfrm>
          <a:prstGeom prst="rect">
            <a:avLst/>
          </a:prstGeom>
          <a:noFill/>
        </p:spPr>
        <p:txBody>
          <a:bodyPr wrap="square" rtlCol="0">
            <a:spAutoFit/>
          </a:bodyPr>
          <a:lstStyle/>
          <a:p>
            <a:r>
              <a:rPr lang="en-US" sz="1588" b="1" dirty="0"/>
              <a:t>Hexane Layer</a:t>
            </a:r>
          </a:p>
        </p:txBody>
      </p:sp>
      <p:sp>
        <p:nvSpPr>
          <p:cNvPr id="10" name="Freeform 9"/>
          <p:cNvSpPr/>
          <p:nvPr/>
        </p:nvSpPr>
        <p:spPr bwMode="auto">
          <a:xfrm>
            <a:off x="7675418" y="4301215"/>
            <a:ext cx="298285" cy="1374669"/>
          </a:xfrm>
          <a:custGeom>
            <a:avLst/>
            <a:gdLst>
              <a:gd name="connsiteX0" fmla="*/ 0 w 1100380"/>
              <a:gd name="connsiteY0" fmla="*/ 0 h 650929"/>
              <a:gd name="connsiteX1" fmla="*/ 1100380 w 1100380"/>
              <a:gd name="connsiteY1" fmla="*/ 0 h 650929"/>
              <a:gd name="connsiteX2" fmla="*/ 1100380 w 1100380"/>
              <a:gd name="connsiteY2" fmla="*/ 650929 h 650929"/>
              <a:gd name="connsiteX3" fmla="*/ 154983 w 1100380"/>
              <a:gd name="connsiteY3" fmla="*/ 650929 h 650929"/>
            </a:gdLst>
            <a:ahLst/>
            <a:cxnLst>
              <a:cxn ang="0">
                <a:pos x="connsiteX0" y="connsiteY0"/>
              </a:cxn>
              <a:cxn ang="0">
                <a:pos x="connsiteX1" y="connsiteY1"/>
              </a:cxn>
              <a:cxn ang="0">
                <a:pos x="connsiteX2" y="connsiteY2"/>
              </a:cxn>
              <a:cxn ang="0">
                <a:pos x="connsiteX3" y="connsiteY3"/>
              </a:cxn>
            </a:cxnLst>
            <a:rect l="l" t="t" r="r" b="b"/>
            <a:pathLst>
              <a:path w="1100380" h="650929">
                <a:moveTo>
                  <a:pt x="0" y="0"/>
                </a:moveTo>
                <a:lnTo>
                  <a:pt x="1100380" y="0"/>
                </a:lnTo>
                <a:lnTo>
                  <a:pt x="1100380" y="650929"/>
                </a:lnTo>
                <a:lnTo>
                  <a:pt x="154983" y="650929"/>
                </a:lnTo>
              </a:path>
            </a:pathLst>
          </a:custGeom>
          <a:noFill/>
          <a:ln w="57150" cap="flat" cmpd="sng" algn="ctr">
            <a:solidFill>
              <a:srgbClr val="FFFF00"/>
            </a:solidFill>
            <a:prstDash val="solid"/>
            <a:round/>
            <a:headEnd type="triangle" w="med" len="med"/>
            <a:tailEnd type="triangl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itchFamily="34" charset="0"/>
            </a:endParaRPr>
          </a:p>
        </p:txBody>
      </p:sp>
      <p:sp>
        <p:nvSpPr>
          <p:cNvPr id="11" name="TextBox 10"/>
          <p:cNvSpPr txBox="1"/>
          <p:nvPr/>
        </p:nvSpPr>
        <p:spPr>
          <a:xfrm>
            <a:off x="8149562" y="4580718"/>
            <a:ext cx="842041" cy="581057"/>
          </a:xfrm>
          <a:prstGeom prst="rect">
            <a:avLst/>
          </a:prstGeom>
          <a:noFill/>
        </p:spPr>
        <p:txBody>
          <a:bodyPr wrap="square" rtlCol="0">
            <a:spAutoFit/>
          </a:bodyPr>
          <a:lstStyle/>
          <a:p>
            <a:r>
              <a:rPr lang="en-US" sz="1588" b="1"/>
              <a:t>Water</a:t>
            </a:r>
          </a:p>
          <a:p>
            <a:r>
              <a:rPr lang="en-US" sz="1588" b="1" dirty="0"/>
              <a:t>Layer</a:t>
            </a:r>
          </a:p>
        </p:txBody>
      </p:sp>
    </p:spTree>
    <p:extLst>
      <p:ext uri="{BB962C8B-B14F-4D97-AF65-F5344CB8AC3E}">
        <p14:creationId xmlns:p14="http://schemas.microsoft.com/office/powerpoint/2010/main" val="1129080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rPr>
              <a:t>ClO</a:t>
            </a:r>
            <a:r>
              <a:rPr lang="en-US" baseline="-25000" dirty="0" smtClean="0">
                <a:latin typeface="Arial" charset="0"/>
              </a:rPr>
              <a:t>2</a:t>
            </a:r>
            <a:r>
              <a:rPr lang="en-US" dirty="0" smtClean="0">
                <a:latin typeface="Arial" charset="0"/>
              </a:rPr>
              <a:t> &amp; Biofilm </a:t>
            </a:r>
            <a:endParaRPr lang="en-US" dirty="0">
              <a:latin typeface="Arial" charset="0"/>
            </a:endParaRPr>
          </a:p>
        </p:txBody>
      </p:sp>
      <p:sp>
        <p:nvSpPr>
          <p:cNvPr id="7174" name="Freeform 13" descr="40%"/>
          <p:cNvSpPr>
            <a:spLocks/>
          </p:cNvSpPr>
          <p:nvPr/>
        </p:nvSpPr>
        <p:spPr bwMode="auto">
          <a:xfrm>
            <a:off x="874059" y="5195609"/>
            <a:ext cx="4035379" cy="512763"/>
          </a:xfrm>
          <a:custGeom>
            <a:avLst/>
            <a:gdLst>
              <a:gd name="T0" fmla="*/ 9 w 2882"/>
              <a:gd name="T1" fmla="*/ 122 h 319"/>
              <a:gd name="T2" fmla="*/ 112 w 2882"/>
              <a:gd name="T3" fmla="*/ 99 h 319"/>
              <a:gd name="T4" fmla="*/ 244 w 2882"/>
              <a:gd name="T5" fmla="*/ 81 h 319"/>
              <a:gd name="T6" fmla="*/ 290 w 2882"/>
              <a:gd name="T7" fmla="*/ 88 h 319"/>
              <a:gd name="T8" fmla="*/ 313 w 2882"/>
              <a:gd name="T9" fmla="*/ 103 h 319"/>
              <a:gd name="T10" fmla="*/ 337 w 2882"/>
              <a:gd name="T11" fmla="*/ 111 h 319"/>
              <a:gd name="T12" fmla="*/ 418 w 2882"/>
              <a:gd name="T13" fmla="*/ 76 h 319"/>
              <a:gd name="T14" fmla="*/ 498 w 2882"/>
              <a:gd name="T15" fmla="*/ 18 h 319"/>
              <a:gd name="T16" fmla="*/ 582 w 2882"/>
              <a:gd name="T17" fmla="*/ 5 h 319"/>
              <a:gd name="T18" fmla="*/ 660 w 2882"/>
              <a:gd name="T19" fmla="*/ 52 h 319"/>
              <a:gd name="T20" fmla="*/ 734 w 2882"/>
              <a:gd name="T21" fmla="*/ 107 h 319"/>
              <a:gd name="T22" fmla="*/ 794 w 2882"/>
              <a:gd name="T23" fmla="*/ 121 h 319"/>
              <a:gd name="T24" fmla="*/ 860 w 2882"/>
              <a:gd name="T25" fmla="*/ 123 h 319"/>
              <a:gd name="T26" fmla="*/ 918 w 2882"/>
              <a:gd name="T27" fmla="*/ 121 h 319"/>
              <a:gd name="T28" fmla="*/ 1048 w 2882"/>
              <a:gd name="T29" fmla="*/ 107 h 319"/>
              <a:gd name="T30" fmla="*/ 1196 w 2882"/>
              <a:gd name="T31" fmla="*/ 87 h 319"/>
              <a:gd name="T32" fmla="*/ 1274 w 2882"/>
              <a:gd name="T33" fmla="*/ 97 h 319"/>
              <a:gd name="T34" fmla="*/ 1279 w 2882"/>
              <a:gd name="T35" fmla="*/ 111 h 319"/>
              <a:gd name="T36" fmla="*/ 1280 w 2882"/>
              <a:gd name="T37" fmla="*/ 129 h 319"/>
              <a:gd name="T38" fmla="*/ 1286 w 2882"/>
              <a:gd name="T39" fmla="*/ 141 h 319"/>
              <a:gd name="T40" fmla="*/ 1300 w 2882"/>
              <a:gd name="T41" fmla="*/ 155 h 319"/>
              <a:gd name="T42" fmla="*/ 1318 w 2882"/>
              <a:gd name="T43" fmla="*/ 161 h 319"/>
              <a:gd name="T44" fmla="*/ 1396 w 2882"/>
              <a:gd name="T45" fmla="*/ 138 h 319"/>
              <a:gd name="T46" fmla="*/ 1474 w 2882"/>
              <a:gd name="T47" fmla="*/ 90 h 319"/>
              <a:gd name="T48" fmla="*/ 1529 w 2882"/>
              <a:gd name="T49" fmla="*/ 70 h 319"/>
              <a:gd name="T50" fmla="*/ 1554 w 2882"/>
              <a:gd name="T51" fmla="*/ 68 h 319"/>
              <a:gd name="T52" fmla="*/ 1578 w 2882"/>
              <a:gd name="T53" fmla="*/ 70 h 319"/>
              <a:gd name="T54" fmla="*/ 1612 w 2882"/>
              <a:gd name="T55" fmla="*/ 78 h 319"/>
              <a:gd name="T56" fmla="*/ 1656 w 2882"/>
              <a:gd name="T57" fmla="*/ 98 h 319"/>
              <a:gd name="T58" fmla="*/ 1693 w 2882"/>
              <a:gd name="T59" fmla="*/ 115 h 319"/>
              <a:gd name="T60" fmla="*/ 1717 w 2882"/>
              <a:gd name="T61" fmla="*/ 136 h 319"/>
              <a:gd name="T62" fmla="*/ 1745 w 2882"/>
              <a:gd name="T63" fmla="*/ 156 h 319"/>
              <a:gd name="T64" fmla="*/ 1780 w 2882"/>
              <a:gd name="T65" fmla="*/ 162 h 319"/>
              <a:gd name="T66" fmla="*/ 1829 w 2882"/>
              <a:gd name="T67" fmla="*/ 147 h 319"/>
              <a:gd name="T68" fmla="*/ 1874 w 2882"/>
              <a:gd name="T69" fmla="*/ 127 h 319"/>
              <a:gd name="T70" fmla="*/ 1929 w 2882"/>
              <a:gd name="T71" fmla="*/ 105 h 319"/>
              <a:gd name="T72" fmla="*/ 2007 w 2882"/>
              <a:gd name="T73" fmla="*/ 73 h 319"/>
              <a:gd name="T74" fmla="*/ 2081 w 2882"/>
              <a:gd name="T75" fmla="*/ 59 h 319"/>
              <a:gd name="T76" fmla="*/ 2119 w 2882"/>
              <a:gd name="T77" fmla="*/ 77 h 319"/>
              <a:gd name="T78" fmla="*/ 2149 w 2882"/>
              <a:gd name="T79" fmla="*/ 106 h 319"/>
              <a:gd name="T80" fmla="*/ 2173 w 2882"/>
              <a:gd name="T81" fmla="*/ 129 h 319"/>
              <a:gd name="T82" fmla="*/ 2198 w 2882"/>
              <a:gd name="T83" fmla="*/ 155 h 319"/>
              <a:gd name="T84" fmla="*/ 2227 w 2882"/>
              <a:gd name="T85" fmla="*/ 177 h 319"/>
              <a:gd name="T86" fmla="*/ 2297 w 2882"/>
              <a:gd name="T87" fmla="*/ 181 h 319"/>
              <a:gd name="T88" fmla="*/ 2402 w 2882"/>
              <a:gd name="T89" fmla="*/ 162 h 319"/>
              <a:gd name="T90" fmla="*/ 2481 w 2882"/>
              <a:gd name="T91" fmla="*/ 133 h 319"/>
              <a:gd name="T92" fmla="*/ 2502 w 2882"/>
              <a:gd name="T93" fmla="*/ 94 h 319"/>
              <a:gd name="T94" fmla="*/ 2515 w 2882"/>
              <a:gd name="T95" fmla="*/ 43 h 319"/>
              <a:gd name="T96" fmla="*/ 2564 w 2882"/>
              <a:gd name="T97" fmla="*/ 22 h 319"/>
              <a:gd name="T98" fmla="*/ 2656 w 2882"/>
              <a:gd name="T99" fmla="*/ 38 h 319"/>
              <a:gd name="T100" fmla="*/ 2741 w 2882"/>
              <a:gd name="T101" fmla="*/ 67 h 319"/>
              <a:gd name="T102" fmla="*/ 2794 w 2882"/>
              <a:gd name="T103" fmla="*/ 105 h 319"/>
              <a:gd name="T104" fmla="*/ 2838 w 2882"/>
              <a:gd name="T105" fmla="*/ 166 h 319"/>
              <a:gd name="T106" fmla="*/ 2857 w 2882"/>
              <a:gd name="T107" fmla="*/ 197 h 3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82"/>
              <a:gd name="T163" fmla="*/ 0 h 319"/>
              <a:gd name="T164" fmla="*/ 2882 w 2882"/>
              <a:gd name="T165" fmla="*/ 319 h 3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82" h="319">
                <a:moveTo>
                  <a:pt x="2880" y="185"/>
                </a:moveTo>
                <a:lnTo>
                  <a:pt x="2881" y="314"/>
                </a:lnTo>
                <a:lnTo>
                  <a:pt x="0" y="318"/>
                </a:lnTo>
                <a:lnTo>
                  <a:pt x="0" y="124"/>
                </a:lnTo>
                <a:lnTo>
                  <a:pt x="2" y="124"/>
                </a:lnTo>
                <a:lnTo>
                  <a:pt x="9" y="122"/>
                </a:lnTo>
                <a:lnTo>
                  <a:pt x="18" y="120"/>
                </a:lnTo>
                <a:lnTo>
                  <a:pt x="33" y="117"/>
                </a:lnTo>
                <a:lnTo>
                  <a:pt x="49" y="113"/>
                </a:lnTo>
                <a:lnTo>
                  <a:pt x="68" y="109"/>
                </a:lnTo>
                <a:lnTo>
                  <a:pt x="90" y="105"/>
                </a:lnTo>
                <a:lnTo>
                  <a:pt x="112" y="99"/>
                </a:lnTo>
                <a:lnTo>
                  <a:pt x="134" y="96"/>
                </a:lnTo>
                <a:lnTo>
                  <a:pt x="158" y="92"/>
                </a:lnTo>
                <a:lnTo>
                  <a:pt x="180" y="88"/>
                </a:lnTo>
                <a:lnTo>
                  <a:pt x="203" y="85"/>
                </a:lnTo>
                <a:lnTo>
                  <a:pt x="224" y="83"/>
                </a:lnTo>
                <a:lnTo>
                  <a:pt x="244" y="81"/>
                </a:lnTo>
                <a:lnTo>
                  <a:pt x="261" y="81"/>
                </a:lnTo>
                <a:lnTo>
                  <a:pt x="276" y="81"/>
                </a:lnTo>
                <a:lnTo>
                  <a:pt x="279" y="83"/>
                </a:lnTo>
                <a:lnTo>
                  <a:pt x="283" y="84"/>
                </a:lnTo>
                <a:lnTo>
                  <a:pt x="287" y="86"/>
                </a:lnTo>
                <a:lnTo>
                  <a:pt x="290" y="88"/>
                </a:lnTo>
                <a:lnTo>
                  <a:pt x="294" y="91"/>
                </a:lnTo>
                <a:lnTo>
                  <a:pt x="298" y="93"/>
                </a:lnTo>
                <a:lnTo>
                  <a:pt x="302" y="96"/>
                </a:lnTo>
                <a:lnTo>
                  <a:pt x="306" y="98"/>
                </a:lnTo>
                <a:lnTo>
                  <a:pt x="309" y="101"/>
                </a:lnTo>
                <a:lnTo>
                  <a:pt x="313" y="103"/>
                </a:lnTo>
                <a:lnTo>
                  <a:pt x="317" y="105"/>
                </a:lnTo>
                <a:lnTo>
                  <a:pt x="320" y="107"/>
                </a:lnTo>
                <a:lnTo>
                  <a:pt x="324" y="109"/>
                </a:lnTo>
                <a:lnTo>
                  <a:pt x="328" y="110"/>
                </a:lnTo>
                <a:lnTo>
                  <a:pt x="332" y="111"/>
                </a:lnTo>
                <a:lnTo>
                  <a:pt x="337" y="111"/>
                </a:lnTo>
                <a:lnTo>
                  <a:pt x="350" y="110"/>
                </a:lnTo>
                <a:lnTo>
                  <a:pt x="364" y="107"/>
                </a:lnTo>
                <a:lnTo>
                  <a:pt x="377" y="101"/>
                </a:lnTo>
                <a:lnTo>
                  <a:pt x="392" y="93"/>
                </a:lnTo>
                <a:lnTo>
                  <a:pt x="405" y="85"/>
                </a:lnTo>
                <a:lnTo>
                  <a:pt x="418" y="76"/>
                </a:lnTo>
                <a:lnTo>
                  <a:pt x="432" y="67"/>
                </a:lnTo>
                <a:lnTo>
                  <a:pt x="445" y="55"/>
                </a:lnTo>
                <a:lnTo>
                  <a:pt x="458" y="46"/>
                </a:lnTo>
                <a:lnTo>
                  <a:pt x="472" y="35"/>
                </a:lnTo>
                <a:lnTo>
                  <a:pt x="484" y="27"/>
                </a:lnTo>
                <a:lnTo>
                  <a:pt x="498" y="18"/>
                </a:lnTo>
                <a:lnTo>
                  <a:pt x="511" y="12"/>
                </a:lnTo>
                <a:lnTo>
                  <a:pt x="526" y="5"/>
                </a:lnTo>
                <a:lnTo>
                  <a:pt x="540" y="2"/>
                </a:lnTo>
                <a:lnTo>
                  <a:pt x="555" y="0"/>
                </a:lnTo>
                <a:lnTo>
                  <a:pt x="568" y="2"/>
                </a:lnTo>
                <a:lnTo>
                  <a:pt x="582" y="5"/>
                </a:lnTo>
                <a:lnTo>
                  <a:pt x="596" y="10"/>
                </a:lnTo>
                <a:lnTo>
                  <a:pt x="609" y="17"/>
                </a:lnTo>
                <a:lnTo>
                  <a:pt x="621" y="25"/>
                </a:lnTo>
                <a:lnTo>
                  <a:pt x="634" y="33"/>
                </a:lnTo>
                <a:lnTo>
                  <a:pt x="648" y="43"/>
                </a:lnTo>
                <a:lnTo>
                  <a:pt x="660" y="52"/>
                </a:lnTo>
                <a:lnTo>
                  <a:pt x="672" y="63"/>
                </a:lnTo>
                <a:lnTo>
                  <a:pt x="685" y="73"/>
                </a:lnTo>
                <a:lnTo>
                  <a:pt x="696" y="82"/>
                </a:lnTo>
                <a:lnTo>
                  <a:pt x="709" y="91"/>
                </a:lnTo>
                <a:lnTo>
                  <a:pt x="721" y="99"/>
                </a:lnTo>
                <a:lnTo>
                  <a:pt x="734" y="107"/>
                </a:lnTo>
                <a:lnTo>
                  <a:pt x="747" y="112"/>
                </a:lnTo>
                <a:lnTo>
                  <a:pt x="760" y="115"/>
                </a:lnTo>
                <a:lnTo>
                  <a:pt x="767" y="117"/>
                </a:lnTo>
                <a:lnTo>
                  <a:pt x="775" y="119"/>
                </a:lnTo>
                <a:lnTo>
                  <a:pt x="784" y="121"/>
                </a:lnTo>
                <a:lnTo>
                  <a:pt x="794" y="121"/>
                </a:lnTo>
                <a:lnTo>
                  <a:pt x="804" y="122"/>
                </a:lnTo>
                <a:lnTo>
                  <a:pt x="815" y="122"/>
                </a:lnTo>
                <a:lnTo>
                  <a:pt x="826" y="122"/>
                </a:lnTo>
                <a:lnTo>
                  <a:pt x="838" y="122"/>
                </a:lnTo>
                <a:lnTo>
                  <a:pt x="848" y="123"/>
                </a:lnTo>
                <a:lnTo>
                  <a:pt x="860" y="123"/>
                </a:lnTo>
                <a:lnTo>
                  <a:pt x="870" y="123"/>
                </a:lnTo>
                <a:lnTo>
                  <a:pt x="882" y="123"/>
                </a:lnTo>
                <a:lnTo>
                  <a:pt x="891" y="123"/>
                </a:lnTo>
                <a:lnTo>
                  <a:pt x="901" y="123"/>
                </a:lnTo>
                <a:lnTo>
                  <a:pt x="909" y="123"/>
                </a:lnTo>
                <a:lnTo>
                  <a:pt x="918" y="121"/>
                </a:lnTo>
                <a:lnTo>
                  <a:pt x="934" y="121"/>
                </a:lnTo>
                <a:lnTo>
                  <a:pt x="954" y="119"/>
                </a:lnTo>
                <a:lnTo>
                  <a:pt x="976" y="118"/>
                </a:lnTo>
                <a:lnTo>
                  <a:pt x="999" y="114"/>
                </a:lnTo>
                <a:lnTo>
                  <a:pt x="1023" y="111"/>
                </a:lnTo>
                <a:lnTo>
                  <a:pt x="1048" y="107"/>
                </a:lnTo>
                <a:lnTo>
                  <a:pt x="1074" y="103"/>
                </a:lnTo>
                <a:lnTo>
                  <a:pt x="1100" y="98"/>
                </a:lnTo>
                <a:lnTo>
                  <a:pt x="1124" y="96"/>
                </a:lnTo>
                <a:lnTo>
                  <a:pt x="1150" y="92"/>
                </a:lnTo>
                <a:lnTo>
                  <a:pt x="1173" y="90"/>
                </a:lnTo>
                <a:lnTo>
                  <a:pt x="1196" y="87"/>
                </a:lnTo>
                <a:lnTo>
                  <a:pt x="1217" y="87"/>
                </a:lnTo>
                <a:lnTo>
                  <a:pt x="1236" y="87"/>
                </a:lnTo>
                <a:lnTo>
                  <a:pt x="1254" y="90"/>
                </a:lnTo>
                <a:lnTo>
                  <a:pt x="1270" y="93"/>
                </a:lnTo>
                <a:lnTo>
                  <a:pt x="1272" y="95"/>
                </a:lnTo>
                <a:lnTo>
                  <a:pt x="1274" y="97"/>
                </a:lnTo>
                <a:lnTo>
                  <a:pt x="1275" y="99"/>
                </a:lnTo>
                <a:lnTo>
                  <a:pt x="1277" y="101"/>
                </a:lnTo>
                <a:lnTo>
                  <a:pt x="1277" y="105"/>
                </a:lnTo>
                <a:lnTo>
                  <a:pt x="1278" y="107"/>
                </a:lnTo>
                <a:lnTo>
                  <a:pt x="1278" y="109"/>
                </a:lnTo>
                <a:lnTo>
                  <a:pt x="1279" y="111"/>
                </a:lnTo>
                <a:lnTo>
                  <a:pt x="1279" y="115"/>
                </a:lnTo>
                <a:lnTo>
                  <a:pt x="1279" y="118"/>
                </a:lnTo>
                <a:lnTo>
                  <a:pt x="1279" y="122"/>
                </a:lnTo>
                <a:lnTo>
                  <a:pt x="1279" y="124"/>
                </a:lnTo>
                <a:lnTo>
                  <a:pt x="1279" y="128"/>
                </a:lnTo>
                <a:lnTo>
                  <a:pt x="1280" y="129"/>
                </a:lnTo>
                <a:lnTo>
                  <a:pt x="1280" y="131"/>
                </a:lnTo>
                <a:lnTo>
                  <a:pt x="1281" y="133"/>
                </a:lnTo>
                <a:lnTo>
                  <a:pt x="1281" y="136"/>
                </a:lnTo>
                <a:lnTo>
                  <a:pt x="1283" y="138"/>
                </a:lnTo>
                <a:lnTo>
                  <a:pt x="1284" y="139"/>
                </a:lnTo>
                <a:lnTo>
                  <a:pt x="1286" y="141"/>
                </a:lnTo>
                <a:lnTo>
                  <a:pt x="1288" y="145"/>
                </a:lnTo>
                <a:lnTo>
                  <a:pt x="1290" y="146"/>
                </a:lnTo>
                <a:lnTo>
                  <a:pt x="1292" y="148"/>
                </a:lnTo>
                <a:lnTo>
                  <a:pt x="1295" y="150"/>
                </a:lnTo>
                <a:lnTo>
                  <a:pt x="1297" y="153"/>
                </a:lnTo>
                <a:lnTo>
                  <a:pt x="1300" y="155"/>
                </a:lnTo>
                <a:lnTo>
                  <a:pt x="1301" y="157"/>
                </a:lnTo>
                <a:lnTo>
                  <a:pt x="1305" y="158"/>
                </a:lnTo>
                <a:lnTo>
                  <a:pt x="1307" y="160"/>
                </a:lnTo>
                <a:lnTo>
                  <a:pt x="1311" y="161"/>
                </a:lnTo>
                <a:lnTo>
                  <a:pt x="1314" y="161"/>
                </a:lnTo>
                <a:lnTo>
                  <a:pt x="1318" y="161"/>
                </a:lnTo>
                <a:lnTo>
                  <a:pt x="1330" y="163"/>
                </a:lnTo>
                <a:lnTo>
                  <a:pt x="1343" y="160"/>
                </a:lnTo>
                <a:lnTo>
                  <a:pt x="1356" y="157"/>
                </a:lnTo>
                <a:lnTo>
                  <a:pt x="1369" y="151"/>
                </a:lnTo>
                <a:lnTo>
                  <a:pt x="1382" y="146"/>
                </a:lnTo>
                <a:lnTo>
                  <a:pt x="1396" y="138"/>
                </a:lnTo>
                <a:lnTo>
                  <a:pt x="1409" y="131"/>
                </a:lnTo>
                <a:lnTo>
                  <a:pt x="1422" y="122"/>
                </a:lnTo>
                <a:lnTo>
                  <a:pt x="1434" y="115"/>
                </a:lnTo>
                <a:lnTo>
                  <a:pt x="1447" y="106"/>
                </a:lnTo>
                <a:lnTo>
                  <a:pt x="1460" y="98"/>
                </a:lnTo>
                <a:lnTo>
                  <a:pt x="1474" y="90"/>
                </a:lnTo>
                <a:lnTo>
                  <a:pt x="1486" y="84"/>
                </a:lnTo>
                <a:lnTo>
                  <a:pt x="1498" y="78"/>
                </a:lnTo>
                <a:lnTo>
                  <a:pt x="1511" y="73"/>
                </a:lnTo>
                <a:lnTo>
                  <a:pt x="1524" y="70"/>
                </a:lnTo>
                <a:lnTo>
                  <a:pt x="1526" y="70"/>
                </a:lnTo>
                <a:lnTo>
                  <a:pt x="1529" y="70"/>
                </a:lnTo>
                <a:lnTo>
                  <a:pt x="1533" y="70"/>
                </a:lnTo>
                <a:lnTo>
                  <a:pt x="1537" y="70"/>
                </a:lnTo>
                <a:lnTo>
                  <a:pt x="1540" y="70"/>
                </a:lnTo>
                <a:lnTo>
                  <a:pt x="1545" y="70"/>
                </a:lnTo>
                <a:lnTo>
                  <a:pt x="1548" y="70"/>
                </a:lnTo>
                <a:lnTo>
                  <a:pt x="1554" y="68"/>
                </a:lnTo>
                <a:lnTo>
                  <a:pt x="1558" y="70"/>
                </a:lnTo>
                <a:lnTo>
                  <a:pt x="1562" y="70"/>
                </a:lnTo>
                <a:lnTo>
                  <a:pt x="1565" y="70"/>
                </a:lnTo>
                <a:lnTo>
                  <a:pt x="1570" y="70"/>
                </a:lnTo>
                <a:lnTo>
                  <a:pt x="1574" y="70"/>
                </a:lnTo>
                <a:lnTo>
                  <a:pt x="1578" y="70"/>
                </a:lnTo>
                <a:lnTo>
                  <a:pt x="1581" y="70"/>
                </a:lnTo>
                <a:lnTo>
                  <a:pt x="1585" y="70"/>
                </a:lnTo>
                <a:lnTo>
                  <a:pt x="1590" y="72"/>
                </a:lnTo>
                <a:lnTo>
                  <a:pt x="1597" y="74"/>
                </a:lnTo>
                <a:lnTo>
                  <a:pt x="1605" y="77"/>
                </a:lnTo>
                <a:lnTo>
                  <a:pt x="1612" y="78"/>
                </a:lnTo>
                <a:lnTo>
                  <a:pt x="1620" y="82"/>
                </a:lnTo>
                <a:lnTo>
                  <a:pt x="1627" y="85"/>
                </a:lnTo>
                <a:lnTo>
                  <a:pt x="1634" y="89"/>
                </a:lnTo>
                <a:lnTo>
                  <a:pt x="1643" y="91"/>
                </a:lnTo>
                <a:lnTo>
                  <a:pt x="1649" y="95"/>
                </a:lnTo>
                <a:lnTo>
                  <a:pt x="1656" y="98"/>
                </a:lnTo>
                <a:lnTo>
                  <a:pt x="1663" y="102"/>
                </a:lnTo>
                <a:lnTo>
                  <a:pt x="1671" y="105"/>
                </a:lnTo>
                <a:lnTo>
                  <a:pt x="1676" y="108"/>
                </a:lnTo>
                <a:lnTo>
                  <a:pt x="1683" y="111"/>
                </a:lnTo>
                <a:lnTo>
                  <a:pt x="1688" y="113"/>
                </a:lnTo>
                <a:lnTo>
                  <a:pt x="1693" y="115"/>
                </a:lnTo>
                <a:lnTo>
                  <a:pt x="1697" y="119"/>
                </a:lnTo>
                <a:lnTo>
                  <a:pt x="1701" y="121"/>
                </a:lnTo>
                <a:lnTo>
                  <a:pt x="1704" y="125"/>
                </a:lnTo>
                <a:lnTo>
                  <a:pt x="1709" y="128"/>
                </a:lnTo>
                <a:lnTo>
                  <a:pt x="1712" y="132"/>
                </a:lnTo>
                <a:lnTo>
                  <a:pt x="1717" y="136"/>
                </a:lnTo>
                <a:lnTo>
                  <a:pt x="1721" y="139"/>
                </a:lnTo>
                <a:lnTo>
                  <a:pt x="1726" y="143"/>
                </a:lnTo>
                <a:lnTo>
                  <a:pt x="1730" y="147"/>
                </a:lnTo>
                <a:lnTo>
                  <a:pt x="1736" y="151"/>
                </a:lnTo>
                <a:lnTo>
                  <a:pt x="1740" y="155"/>
                </a:lnTo>
                <a:lnTo>
                  <a:pt x="1745" y="156"/>
                </a:lnTo>
                <a:lnTo>
                  <a:pt x="1750" y="159"/>
                </a:lnTo>
                <a:lnTo>
                  <a:pt x="1756" y="161"/>
                </a:lnTo>
                <a:lnTo>
                  <a:pt x="1761" y="161"/>
                </a:lnTo>
                <a:lnTo>
                  <a:pt x="1767" y="161"/>
                </a:lnTo>
                <a:lnTo>
                  <a:pt x="1773" y="162"/>
                </a:lnTo>
                <a:lnTo>
                  <a:pt x="1780" y="162"/>
                </a:lnTo>
                <a:lnTo>
                  <a:pt x="1788" y="161"/>
                </a:lnTo>
                <a:lnTo>
                  <a:pt x="1796" y="159"/>
                </a:lnTo>
                <a:lnTo>
                  <a:pt x="1804" y="157"/>
                </a:lnTo>
                <a:lnTo>
                  <a:pt x="1812" y="155"/>
                </a:lnTo>
                <a:lnTo>
                  <a:pt x="1820" y="151"/>
                </a:lnTo>
                <a:lnTo>
                  <a:pt x="1829" y="147"/>
                </a:lnTo>
                <a:lnTo>
                  <a:pt x="1837" y="145"/>
                </a:lnTo>
                <a:lnTo>
                  <a:pt x="1844" y="141"/>
                </a:lnTo>
                <a:lnTo>
                  <a:pt x="1852" y="137"/>
                </a:lnTo>
                <a:lnTo>
                  <a:pt x="1860" y="133"/>
                </a:lnTo>
                <a:lnTo>
                  <a:pt x="1867" y="131"/>
                </a:lnTo>
                <a:lnTo>
                  <a:pt x="1874" y="127"/>
                </a:lnTo>
                <a:lnTo>
                  <a:pt x="1880" y="125"/>
                </a:lnTo>
                <a:lnTo>
                  <a:pt x="1887" y="121"/>
                </a:lnTo>
                <a:lnTo>
                  <a:pt x="1896" y="119"/>
                </a:lnTo>
                <a:lnTo>
                  <a:pt x="1906" y="115"/>
                </a:lnTo>
                <a:lnTo>
                  <a:pt x="1917" y="111"/>
                </a:lnTo>
                <a:lnTo>
                  <a:pt x="1929" y="105"/>
                </a:lnTo>
                <a:lnTo>
                  <a:pt x="1941" y="100"/>
                </a:lnTo>
                <a:lnTo>
                  <a:pt x="1954" y="95"/>
                </a:lnTo>
                <a:lnTo>
                  <a:pt x="1967" y="89"/>
                </a:lnTo>
                <a:lnTo>
                  <a:pt x="1981" y="83"/>
                </a:lnTo>
                <a:lnTo>
                  <a:pt x="1994" y="78"/>
                </a:lnTo>
                <a:lnTo>
                  <a:pt x="2007" y="73"/>
                </a:lnTo>
                <a:lnTo>
                  <a:pt x="2020" y="69"/>
                </a:lnTo>
                <a:lnTo>
                  <a:pt x="2033" y="65"/>
                </a:lnTo>
                <a:lnTo>
                  <a:pt x="2045" y="62"/>
                </a:lnTo>
                <a:lnTo>
                  <a:pt x="2058" y="60"/>
                </a:lnTo>
                <a:lnTo>
                  <a:pt x="2070" y="59"/>
                </a:lnTo>
                <a:lnTo>
                  <a:pt x="2081" y="59"/>
                </a:lnTo>
                <a:lnTo>
                  <a:pt x="2087" y="60"/>
                </a:lnTo>
                <a:lnTo>
                  <a:pt x="2094" y="62"/>
                </a:lnTo>
                <a:lnTo>
                  <a:pt x="2100" y="66"/>
                </a:lnTo>
                <a:lnTo>
                  <a:pt x="2108" y="68"/>
                </a:lnTo>
                <a:lnTo>
                  <a:pt x="2113" y="73"/>
                </a:lnTo>
                <a:lnTo>
                  <a:pt x="2119" y="77"/>
                </a:lnTo>
                <a:lnTo>
                  <a:pt x="2124" y="82"/>
                </a:lnTo>
                <a:lnTo>
                  <a:pt x="2130" y="86"/>
                </a:lnTo>
                <a:lnTo>
                  <a:pt x="2134" y="91"/>
                </a:lnTo>
                <a:lnTo>
                  <a:pt x="2139" y="97"/>
                </a:lnTo>
                <a:lnTo>
                  <a:pt x="2144" y="102"/>
                </a:lnTo>
                <a:lnTo>
                  <a:pt x="2149" y="106"/>
                </a:lnTo>
                <a:lnTo>
                  <a:pt x="2153" y="111"/>
                </a:lnTo>
                <a:lnTo>
                  <a:pt x="2158" y="115"/>
                </a:lnTo>
                <a:lnTo>
                  <a:pt x="2161" y="119"/>
                </a:lnTo>
                <a:lnTo>
                  <a:pt x="2166" y="121"/>
                </a:lnTo>
                <a:lnTo>
                  <a:pt x="2169" y="125"/>
                </a:lnTo>
                <a:lnTo>
                  <a:pt x="2173" y="129"/>
                </a:lnTo>
                <a:lnTo>
                  <a:pt x="2177" y="133"/>
                </a:lnTo>
                <a:lnTo>
                  <a:pt x="2180" y="137"/>
                </a:lnTo>
                <a:lnTo>
                  <a:pt x="2184" y="142"/>
                </a:lnTo>
                <a:lnTo>
                  <a:pt x="2188" y="146"/>
                </a:lnTo>
                <a:lnTo>
                  <a:pt x="2192" y="151"/>
                </a:lnTo>
                <a:lnTo>
                  <a:pt x="2198" y="155"/>
                </a:lnTo>
                <a:lnTo>
                  <a:pt x="2201" y="160"/>
                </a:lnTo>
                <a:lnTo>
                  <a:pt x="2206" y="164"/>
                </a:lnTo>
                <a:lnTo>
                  <a:pt x="2210" y="168"/>
                </a:lnTo>
                <a:lnTo>
                  <a:pt x="2216" y="171"/>
                </a:lnTo>
                <a:lnTo>
                  <a:pt x="2222" y="175"/>
                </a:lnTo>
                <a:lnTo>
                  <a:pt x="2227" y="177"/>
                </a:lnTo>
                <a:lnTo>
                  <a:pt x="2233" y="179"/>
                </a:lnTo>
                <a:lnTo>
                  <a:pt x="2239" y="181"/>
                </a:lnTo>
                <a:lnTo>
                  <a:pt x="2251" y="183"/>
                </a:lnTo>
                <a:lnTo>
                  <a:pt x="2265" y="183"/>
                </a:lnTo>
                <a:lnTo>
                  <a:pt x="2280" y="183"/>
                </a:lnTo>
                <a:lnTo>
                  <a:pt x="2297" y="181"/>
                </a:lnTo>
                <a:lnTo>
                  <a:pt x="2314" y="180"/>
                </a:lnTo>
                <a:lnTo>
                  <a:pt x="2331" y="177"/>
                </a:lnTo>
                <a:lnTo>
                  <a:pt x="2348" y="174"/>
                </a:lnTo>
                <a:lnTo>
                  <a:pt x="2367" y="170"/>
                </a:lnTo>
                <a:lnTo>
                  <a:pt x="2384" y="166"/>
                </a:lnTo>
                <a:lnTo>
                  <a:pt x="2402" y="162"/>
                </a:lnTo>
                <a:lnTo>
                  <a:pt x="2418" y="158"/>
                </a:lnTo>
                <a:lnTo>
                  <a:pt x="2434" y="153"/>
                </a:lnTo>
                <a:lnTo>
                  <a:pt x="2448" y="149"/>
                </a:lnTo>
                <a:lnTo>
                  <a:pt x="2461" y="143"/>
                </a:lnTo>
                <a:lnTo>
                  <a:pt x="2471" y="139"/>
                </a:lnTo>
                <a:lnTo>
                  <a:pt x="2481" y="133"/>
                </a:lnTo>
                <a:lnTo>
                  <a:pt x="2487" y="129"/>
                </a:lnTo>
                <a:lnTo>
                  <a:pt x="2492" y="124"/>
                </a:lnTo>
                <a:lnTo>
                  <a:pt x="2495" y="118"/>
                </a:lnTo>
                <a:lnTo>
                  <a:pt x="2499" y="110"/>
                </a:lnTo>
                <a:lnTo>
                  <a:pt x="2501" y="103"/>
                </a:lnTo>
                <a:lnTo>
                  <a:pt x="2502" y="94"/>
                </a:lnTo>
                <a:lnTo>
                  <a:pt x="2504" y="85"/>
                </a:lnTo>
                <a:lnTo>
                  <a:pt x="2506" y="75"/>
                </a:lnTo>
                <a:lnTo>
                  <a:pt x="2507" y="68"/>
                </a:lnTo>
                <a:lnTo>
                  <a:pt x="2509" y="59"/>
                </a:lnTo>
                <a:lnTo>
                  <a:pt x="2511" y="51"/>
                </a:lnTo>
                <a:lnTo>
                  <a:pt x="2515" y="43"/>
                </a:lnTo>
                <a:lnTo>
                  <a:pt x="2519" y="37"/>
                </a:lnTo>
                <a:lnTo>
                  <a:pt x="2524" y="31"/>
                </a:lnTo>
                <a:lnTo>
                  <a:pt x="2531" y="27"/>
                </a:lnTo>
                <a:lnTo>
                  <a:pt x="2541" y="23"/>
                </a:lnTo>
                <a:lnTo>
                  <a:pt x="2551" y="22"/>
                </a:lnTo>
                <a:lnTo>
                  <a:pt x="2564" y="22"/>
                </a:lnTo>
                <a:lnTo>
                  <a:pt x="2578" y="23"/>
                </a:lnTo>
                <a:lnTo>
                  <a:pt x="2592" y="25"/>
                </a:lnTo>
                <a:lnTo>
                  <a:pt x="2607" y="28"/>
                </a:lnTo>
                <a:lnTo>
                  <a:pt x="2623" y="30"/>
                </a:lnTo>
                <a:lnTo>
                  <a:pt x="2639" y="34"/>
                </a:lnTo>
                <a:lnTo>
                  <a:pt x="2656" y="38"/>
                </a:lnTo>
                <a:lnTo>
                  <a:pt x="2671" y="43"/>
                </a:lnTo>
                <a:lnTo>
                  <a:pt x="2687" y="48"/>
                </a:lnTo>
                <a:lnTo>
                  <a:pt x="2702" y="53"/>
                </a:lnTo>
                <a:lnTo>
                  <a:pt x="2716" y="57"/>
                </a:lnTo>
                <a:lnTo>
                  <a:pt x="2728" y="63"/>
                </a:lnTo>
                <a:lnTo>
                  <a:pt x="2741" y="67"/>
                </a:lnTo>
                <a:lnTo>
                  <a:pt x="2751" y="71"/>
                </a:lnTo>
                <a:lnTo>
                  <a:pt x="2760" y="75"/>
                </a:lnTo>
                <a:lnTo>
                  <a:pt x="2768" y="81"/>
                </a:lnTo>
                <a:lnTo>
                  <a:pt x="2777" y="88"/>
                </a:lnTo>
                <a:lnTo>
                  <a:pt x="2785" y="97"/>
                </a:lnTo>
                <a:lnTo>
                  <a:pt x="2794" y="105"/>
                </a:lnTo>
                <a:lnTo>
                  <a:pt x="2802" y="116"/>
                </a:lnTo>
                <a:lnTo>
                  <a:pt x="2810" y="125"/>
                </a:lnTo>
                <a:lnTo>
                  <a:pt x="2817" y="137"/>
                </a:lnTo>
                <a:lnTo>
                  <a:pt x="2825" y="146"/>
                </a:lnTo>
                <a:lnTo>
                  <a:pt x="2831" y="156"/>
                </a:lnTo>
                <a:lnTo>
                  <a:pt x="2838" y="166"/>
                </a:lnTo>
                <a:lnTo>
                  <a:pt x="2842" y="175"/>
                </a:lnTo>
                <a:lnTo>
                  <a:pt x="2848" y="182"/>
                </a:lnTo>
                <a:lnTo>
                  <a:pt x="2851" y="189"/>
                </a:lnTo>
                <a:lnTo>
                  <a:pt x="2854" y="193"/>
                </a:lnTo>
                <a:lnTo>
                  <a:pt x="2856" y="196"/>
                </a:lnTo>
                <a:lnTo>
                  <a:pt x="2857" y="197"/>
                </a:lnTo>
                <a:lnTo>
                  <a:pt x="2880" y="185"/>
                </a:lnTo>
              </a:path>
            </a:pathLst>
          </a:custGeom>
          <a:pattFill prst="pct40">
            <a:fgClr>
              <a:srgbClr val="EAEAEA"/>
            </a:fgClr>
            <a:bgClr>
              <a:srgbClr val="33CC33"/>
            </a:bgClr>
          </a:pattFill>
          <a:ln w="9524" cap="flat" cmpd="sng">
            <a:solidFill>
              <a:schemeClr val="tx1"/>
            </a:solidFill>
            <a:prstDash val="solid"/>
            <a:round/>
            <a:headEnd type="none" w="med" len="med"/>
            <a:tailEnd type="none" w="med" len="med"/>
          </a:ln>
        </p:spPr>
        <p:txBody>
          <a:bodyPr/>
          <a:lstStyle/>
          <a:p>
            <a:endParaRPr lang="en-US" sz="1588"/>
          </a:p>
        </p:txBody>
      </p:sp>
      <p:sp>
        <p:nvSpPr>
          <p:cNvPr id="7175" name="AutoShape 14" descr="Dark upward diagonal"/>
          <p:cNvSpPr>
            <a:spLocks noChangeArrowheads="1"/>
          </p:cNvSpPr>
          <p:nvPr/>
        </p:nvSpPr>
        <p:spPr bwMode="auto">
          <a:xfrm flipV="1">
            <a:off x="874059" y="5698845"/>
            <a:ext cx="4046164" cy="217861"/>
          </a:xfrm>
          <a:prstGeom prst="roundRect">
            <a:avLst>
              <a:gd name="adj" fmla="val 0"/>
            </a:avLst>
          </a:prstGeom>
          <a:pattFill prst="dkUpDiag">
            <a:fgClr>
              <a:srgbClr val="969696"/>
            </a:fgClr>
            <a:bgClr>
              <a:schemeClr val="tx2"/>
            </a:bgClr>
          </a:pattFill>
          <a:ln w="19050">
            <a:solidFill>
              <a:srgbClr val="000000"/>
            </a:solidFill>
            <a:round/>
            <a:headEnd/>
            <a:tailEnd/>
          </a:ln>
        </p:spPr>
        <p:txBody>
          <a:bodyPr wrap="none" anchor="ctr"/>
          <a:lstStyle/>
          <a:p>
            <a:endParaRPr lang="en-US" sz="1588"/>
          </a:p>
        </p:txBody>
      </p:sp>
      <p:sp>
        <p:nvSpPr>
          <p:cNvPr id="7176" name="Text Box 15"/>
          <p:cNvSpPr txBox="1">
            <a:spLocks noChangeArrowheads="1"/>
          </p:cNvSpPr>
          <p:nvPr/>
        </p:nvSpPr>
        <p:spPr bwMode="auto">
          <a:xfrm>
            <a:off x="5916706" y="4959568"/>
            <a:ext cx="2622176" cy="71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sz="2400">
                <a:solidFill>
                  <a:schemeClr val="tx1"/>
                </a:solidFill>
                <a:latin typeface="Arial" charset="0"/>
                <a:ea typeface="ＭＳ Ｐゴシック" charset="0"/>
              </a:defRPr>
            </a:lvl1pPr>
            <a:lvl2pPr marL="742950" indent="-285750" defTabSz="409575" eaLnBrk="0" hangingPunct="0">
              <a:defRPr sz="2400">
                <a:solidFill>
                  <a:schemeClr val="tx1"/>
                </a:solidFill>
                <a:latin typeface="Arial" charset="0"/>
                <a:ea typeface="ＭＳ Ｐゴシック" charset="0"/>
              </a:defRPr>
            </a:lvl2pPr>
            <a:lvl3pPr marL="1143000" indent="-228600" defTabSz="409575" eaLnBrk="0" hangingPunct="0">
              <a:defRPr sz="2400">
                <a:solidFill>
                  <a:schemeClr val="tx1"/>
                </a:solidFill>
                <a:latin typeface="Arial" charset="0"/>
                <a:ea typeface="ＭＳ Ｐゴシック" charset="0"/>
              </a:defRPr>
            </a:lvl3pPr>
            <a:lvl4pPr marL="1600200" indent="-228600" defTabSz="409575" eaLnBrk="0" hangingPunct="0">
              <a:defRPr sz="2400">
                <a:solidFill>
                  <a:schemeClr val="tx1"/>
                </a:solidFill>
                <a:latin typeface="Arial" charset="0"/>
                <a:ea typeface="ＭＳ Ｐゴシック" charset="0"/>
              </a:defRPr>
            </a:lvl4pPr>
            <a:lvl5pPr marL="2057400" indent="-228600" defTabSz="409575" eaLnBrk="0" hangingPunct="0">
              <a:defRPr sz="2400">
                <a:solidFill>
                  <a:schemeClr val="tx1"/>
                </a:solidFill>
                <a:latin typeface="Arial" charset="0"/>
                <a:ea typeface="ＭＳ Ｐゴシック" charset="0"/>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0"/>
              </a:defRPr>
            </a:lvl9pPr>
          </a:lstStyle>
          <a:p>
            <a:pPr>
              <a:buClr>
                <a:srgbClr val="FFFFFF"/>
              </a:buClr>
              <a:buSzPct val="90000"/>
              <a:buFont typeface="Monotype Sorts" charset="0"/>
              <a:buNone/>
            </a:pPr>
            <a:r>
              <a:rPr lang="en-US" sz="1853" b="1" dirty="0">
                <a:solidFill>
                  <a:schemeClr val="tx1">
                    <a:lumMod val="95000"/>
                    <a:lumOff val="5000"/>
                  </a:schemeClr>
                </a:solidFill>
              </a:rPr>
              <a:t>Bacterial Biofilm and </a:t>
            </a:r>
            <a:r>
              <a:rPr lang="en-US" sz="1853" b="1">
                <a:solidFill>
                  <a:schemeClr val="tx1">
                    <a:lumMod val="95000"/>
                    <a:lumOff val="5000"/>
                  </a:schemeClr>
                </a:solidFill>
              </a:rPr>
              <a:t>Associated Bacteria</a:t>
            </a:r>
            <a:endParaRPr lang="en-US" sz="1853" b="1" dirty="0">
              <a:solidFill>
                <a:schemeClr val="tx1">
                  <a:lumMod val="95000"/>
                  <a:lumOff val="5000"/>
                </a:schemeClr>
              </a:solidFill>
            </a:endParaRPr>
          </a:p>
        </p:txBody>
      </p:sp>
      <p:sp>
        <p:nvSpPr>
          <p:cNvPr id="7177" name="Oval 16"/>
          <p:cNvSpPr>
            <a:spLocks noChangeArrowheads="1"/>
          </p:cNvSpPr>
          <p:nvPr/>
        </p:nvSpPr>
        <p:spPr bwMode="auto">
          <a:xfrm rot="13080000">
            <a:off x="1063579" y="4416146"/>
            <a:ext cx="86285" cy="34925"/>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78" name="Oval 17"/>
          <p:cNvSpPr>
            <a:spLocks noChangeArrowheads="1"/>
          </p:cNvSpPr>
          <p:nvPr/>
        </p:nvSpPr>
        <p:spPr bwMode="auto">
          <a:xfrm rot="8520000">
            <a:off x="4048125" y="4646333"/>
            <a:ext cx="84745"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79" name="Oval 18"/>
          <p:cNvSpPr>
            <a:spLocks noChangeArrowheads="1"/>
          </p:cNvSpPr>
          <p:nvPr/>
        </p:nvSpPr>
        <p:spPr bwMode="auto">
          <a:xfrm rot="13080000">
            <a:off x="1388689" y="4874933"/>
            <a:ext cx="84745"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0" name="Oval 19"/>
          <p:cNvSpPr>
            <a:spLocks noChangeArrowheads="1"/>
          </p:cNvSpPr>
          <p:nvPr/>
        </p:nvSpPr>
        <p:spPr bwMode="auto">
          <a:xfrm rot="8520000">
            <a:off x="3442587" y="4933672"/>
            <a:ext cx="84745"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1" name="Oval 20"/>
          <p:cNvSpPr>
            <a:spLocks noChangeArrowheads="1"/>
          </p:cNvSpPr>
          <p:nvPr/>
        </p:nvSpPr>
        <p:spPr bwMode="auto">
          <a:xfrm rot="13080000">
            <a:off x="1783137" y="4416146"/>
            <a:ext cx="83204" cy="34925"/>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2" name="Oval 21"/>
          <p:cNvSpPr>
            <a:spLocks noChangeArrowheads="1"/>
          </p:cNvSpPr>
          <p:nvPr/>
        </p:nvSpPr>
        <p:spPr bwMode="auto">
          <a:xfrm rot="8520000">
            <a:off x="2906386" y="4590771"/>
            <a:ext cx="84745"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3" name="Oval 22"/>
          <p:cNvSpPr>
            <a:spLocks noChangeArrowheads="1"/>
          </p:cNvSpPr>
          <p:nvPr/>
        </p:nvSpPr>
        <p:spPr bwMode="auto">
          <a:xfrm rot="8520000">
            <a:off x="2686050" y="4762221"/>
            <a:ext cx="84745"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4" name="Oval 23"/>
          <p:cNvSpPr>
            <a:spLocks noChangeArrowheads="1"/>
          </p:cNvSpPr>
          <p:nvPr/>
        </p:nvSpPr>
        <p:spPr bwMode="auto">
          <a:xfrm rot="13080000">
            <a:off x="2439520" y="4933672"/>
            <a:ext cx="84745"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5" name="Oval 24"/>
          <p:cNvSpPr>
            <a:spLocks noChangeArrowheads="1"/>
          </p:cNvSpPr>
          <p:nvPr/>
        </p:nvSpPr>
        <p:spPr bwMode="auto">
          <a:xfrm rot="8520000">
            <a:off x="2129818" y="4387571"/>
            <a:ext cx="84745"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6" name="Oval 25"/>
          <p:cNvSpPr>
            <a:spLocks noChangeArrowheads="1"/>
          </p:cNvSpPr>
          <p:nvPr/>
        </p:nvSpPr>
        <p:spPr bwMode="auto">
          <a:xfrm rot="13080000">
            <a:off x="2673724" y="4559021"/>
            <a:ext cx="83204"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7" name="Oval 26"/>
          <p:cNvSpPr>
            <a:spLocks noChangeArrowheads="1"/>
          </p:cNvSpPr>
          <p:nvPr/>
        </p:nvSpPr>
        <p:spPr bwMode="auto">
          <a:xfrm rot="13080000">
            <a:off x="2892519" y="4732058"/>
            <a:ext cx="84745"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8" name="Oval 27"/>
          <p:cNvSpPr>
            <a:spLocks noChangeArrowheads="1"/>
          </p:cNvSpPr>
          <p:nvPr/>
        </p:nvSpPr>
        <p:spPr bwMode="auto">
          <a:xfrm rot="13080000">
            <a:off x="3693739" y="4905096"/>
            <a:ext cx="84745"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89" name="Oval 28"/>
          <p:cNvSpPr>
            <a:spLocks noChangeArrowheads="1"/>
          </p:cNvSpPr>
          <p:nvPr/>
        </p:nvSpPr>
        <p:spPr bwMode="auto">
          <a:xfrm rot="13080000">
            <a:off x="3830871" y="4355821"/>
            <a:ext cx="83204"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90" name="Oval 29"/>
          <p:cNvSpPr>
            <a:spLocks noChangeArrowheads="1"/>
          </p:cNvSpPr>
          <p:nvPr/>
        </p:nvSpPr>
        <p:spPr bwMode="auto">
          <a:xfrm rot="8520000">
            <a:off x="1115965" y="4528859"/>
            <a:ext cx="84745"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91" name="Oval 30"/>
          <p:cNvSpPr>
            <a:spLocks noChangeArrowheads="1"/>
          </p:cNvSpPr>
          <p:nvPr/>
        </p:nvSpPr>
        <p:spPr bwMode="auto">
          <a:xfrm rot="8520000">
            <a:off x="1476515" y="4701896"/>
            <a:ext cx="87826" cy="31750"/>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92" name="Oval 31"/>
          <p:cNvSpPr>
            <a:spLocks noChangeArrowheads="1"/>
          </p:cNvSpPr>
          <p:nvPr/>
        </p:nvSpPr>
        <p:spPr bwMode="auto">
          <a:xfrm rot="13080000">
            <a:off x="4487256" y="4873346"/>
            <a:ext cx="84745" cy="33338"/>
          </a:xfrm>
          <a:prstGeom prst="ellipse">
            <a:avLst/>
          </a:prstGeom>
          <a:solidFill>
            <a:srgbClr val="00CC00"/>
          </a:solidFill>
          <a:ln w="19049">
            <a:solidFill>
              <a:schemeClr val="tx1"/>
            </a:solidFill>
            <a:round/>
            <a:headEnd/>
            <a:tailEnd/>
          </a:ln>
        </p:spPr>
        <p:txBody>
          <a:bodyPr wrap="none" anchor="ctr"/>
          <a:lstStyle/>
          <a:p>
            <a:endParaRPr lang="en-US" sz="1588"/>
          </a:p>
        </p:txBody>
      </p:sp>
      <p:sp>
        <p:nvSpPr>
          <p:cNvPr id="7193" name="Text Box 32"/>
          <p:cNvSpPr txBox="1">
            <a:spLocks noChangeArrowheads="1"/>
          </p:cNvSpPr>
          <p:nvPr/>
        </p:nvSpPr>
        <p:spPr bwMode="auto">
          <a:xfrm>
            <a:off x="5607424" y="4281208"/>
            <a:ext cx="274418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sz="2400">
                <a:solidFill>
                  <a:schemeClr val="tx1"/>
                </a:solidFill>
                <a:latin typeface="Arial" charset="0"/>
                <a:ea typeface="ＭＳ Ｐゴシック" charset="0"/>
              </a:defRPr>
            </a:lvl1pPr>
            <a:lvl2pPr marL="742950" indent="-285750" defTabSz="409575" eaLnBrk="0" hangingPunct="0">
              <a:defRPr sz="2400">
                <a:solidFill>
                  <a:schemeClr val="tx1"/>
                </a:solidFill>
                <a:latin typeface="Arial" charset="0"/>
                <a:ea typeface="ＭＳ Ｐゴシック" charset="0"/>
              </a:defRPr>
            </a:lvl2pPr>
            <a:lvl3pPr marL="1143000" indent="-228600" defTabSz="409575" eaLnBrk="0" hangingPunct="0">
              <a:defRPr sz="2400">
                <a:solidFill>
                  <a:schemeClr val="tx1"/>
                </a:solidFill>
                <a:latin typeface="Arial" charset="0"/>
                <a:ea typeface="ＭＳ Ｐゴシック" charset="0"/>
              </a:defRPr>
            </a:lvl3pPr>
            <a:lvl4pPr marL="1600200" indent="-228600" defTabSz="409575" eaLnBrk="0" hangingPunct="0">
              <a:defRPr sz="2400">
                <a:solidFill>
                  <a:schemeClr val="tx1"/>
                </a:solidFill>
                <a:latin typeface="Arial" charset="0"/>
                <a:ea typeface="ＭＳ Ｐゴシック" charset="0"/>
              </a:defRPr>
            </a:lvl4pPr>
            <a:lvl5pPr marL="2057400" indent="-228600" defTabSz="409575" eaLnBrk="0" hangingPunct="0">
              <a:defRPr sz="2400">
                <a:solidFill>
                  <a:schemeClr val="tx1"/>
                </a:solidFill>
                <a:latin typeface="Arial" charset="0"/>
                <a:ea typeface="ＭＳ Ｐゴシック" charset="0"/>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0"/>
              </a:defRPr>
            </a:lvl9pPr>
          </a:lstStyle>
          <a:p>
            <a:pPr>
              <a:buClr>
                <a:srgbClr val="FFFFFF"/>
              </a:buClr>
              <a:buSzPct val="90000"/>
              <a:buFont typeface="Monotype Sorts" charset="0"/>
              <a:buNone/>
            </a:pPr>
            <a:r>
              <a:rPr lang="en-US" sz="1765" b="1" dirty="0">
                <a:solidFill>
                  <a:schemeClr val="tx1">
                    <a:lumMod val="95000"/>
                    <a:lumOff val="5000"/>
                  </a:schemeClr>
                </a:solidFill>
              </a:rPr>
              <a:t>Bulk</a:t>
            </a:r>
            <a:r>
              <a:rPr lang="en-US" sz="1765" dirty="0">
                <a:solidFill>
                  <a:schemeClr val="tx1">
                    <a:lumMod val="95000"/>
                    <a:lumOff val="5000"/>
                  </a:schemeClr>
                </a:solidFill>
              </a:rPr>
              <a:t> </a:t>
            </a:r>
            <a:r>
              <a:rPr lang="en-US" sz="1853" b="1" dirty="0">
                <a:solidFill>
                  <a:schemeClr val="tx1">
                    <a:lumMod val="95000"/>
                    <a:lumOff val="5000"/>
                  </a:schemeClr>
                </a:solidFill>
              </a:rPr>
              <a:t>Water Bacteria</a:t>
            </a:r>
          </a:p>
        </p:txBody>
      </p:sp>
      <p:sp>
        <p:nvSpPr>
          <p:cNvPr id="7194" name="Line 33"/>
          <p:cNvSpPr>
            <a:spLocks noChangeShapeType="1"/>
          </p:cNvSpPr>
          <p:nvPr/>
        </p:nvSpPr>
        <p:spPr bwMode="auto">
          <a:xfrm flipH="1">
            <a:off x="4572000" y="4500284"/>
            <a:ext cx="887506" cy="66675"/>
          </a:xfrm>
          <a:prstGeom prst="line">
            <a:avLst/>
          </a:prstGeom>
          <a:noFill/>
          <a:ln w="38100" cmpd="sng">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sz="1588">
              <a:solidFill>
                <a:schemeClr val="tx1">
                  <a:lumMod val="95000"/>
                  <a:lumOff val="5000"/>
                </a:schemeClr>
              </a:solidFill>
            </a:endParaRPr>
          </a:p>
        </p:txBody>
      </p:sp>
      <p:sp>
        <p:nvSpPr>
          <p:cNvPr id="7195" name="Line 34"/>
          <p:cNvSpPr>
            <a:spLocks noChangeShapeType="1"/>
          </p:cNvSpPr>
          <p:nvPr/>
        </p:nvSpPr>
        <p:spPr bwMode="auto">
          <a:xfrm flipH="1">
            <a:off x="4935070" y="5177118"/>
            <a:ext cx="847165" cy="312969"/>
          </a:xfrm>
          <a:prstGeom prst="line">
            <a:avLst/>
          </a:prstGeom>
          <a:noFill/>
          <a:ln w="38100" cmpd="sng">
            <a:solidFill>
              <a:schemeClr val="tx1">
                <a:lumMod val="95000"/>
                <a:lumOff val="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sz="1588">
              <a:solidFill>
                <a:schemeClr val="tx1">
                  <a:lumMod val="95000"/>
                  <a:lumOff val="5000"/>
                </a:schemeClr>
              </a:solidFill>
            </a:endParaRPr>
          </a:p>
        </p:txBody>
      </p:sp>
      <p:sp>
        <p:nvSpPr>
          <p:cNvPr id="28" name="Rectangle 3"/>
          <p:cNvSpPr txBox="1">
            <a:spLocks noChangeArrowheads="1"/>
          </p:cNvSpPr>
          <p:nvPr/>
        </p:nvSpPr>
        <p:spPr bwMode="auto">
          <a:xfrm>
            <a:off x="874059" y="2689619"/>
            <a:ext cx="7473716" cy="1208404"/>
          </a:xfrm>
          <a:prstGeom prst="rect">
            <a:avLst/>
          </a:prstGeom>
          <a:noFill/>
          <a:ln w="9525">
            <a:noFill/>
            <a:miter lim="800000"/>
            <a:headEnd/>
            <a:tailEnd/>
          </a:ln>
        </p:spPr>
        <p:txBody>
          <a:bodyPr vert="horz" wrap="square" lIns="80682" tIns="40341" rIns="80682" bIns="40341"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03433" indent="-403433">
              <a:buFont typeface="+mj-lt"/>
              <a:buAutoNum type="arabicPeriod"/>
            </a:pPr>
            <a:r>
              <a:rPr lang="en-US" sz="2118" dirty="0">
                <a:solidFill>
                  <a:schemeClr val="tx1">
                    <a:lumMod val="95000"/>
                    <a:lumOff val="5000"/>
                  </a:schemeClr>
                </a:solidFill>
                <a:latin typeface="Arial" charset="0"/>
              </a:rPr>
              <a:t>Bacteria in the bulk water </a:t>
            </a:r>
          </a:p>
          <a:p>
            <a:pPr marL="403433" indent="-403433">
              <a:buFont typeface="+mj-lt"/>
              <a:buAutoNum type="arabicPeriod"/>
            </a:pPr>
            <a:r>
              <a:rPr lang="en-US" sz="2118" dirty="0">
                <a:solidFill>
                  <a:schemeClr val="tx1">
                    <a:lumMod val="95000"/>
                    <a:lumOff val="5000"/>
                  </a:schemeClr>
                </a:solidFill>
                <a:latin typeface="Arial" charset="0"/>
              </a:rPr>
              <a:t>Biofilm and Biofilm Bacteria on system surfaces.  For ClO</a:t>
            </a:r>
            <a:r>
              <a:rPr lang="en-US" sz="2118" baseline="-25000" dirty="0">
                <a:solidFill>
                  <a:schemeClr val="tx1">
                    <a:lumMod val="95000"/>
                    <a:lumOff val="5000"/>
                  </a:schemeClr>
                </a:solidFill>
                <a:latin typeface="Arial" charset="0"/>
              </a:rPr>
              <a:t>2</a:t>
            </a:r>
            <a:r>
              <a:rPr lang="en-US" sz="2118" dirty="0">
                <a:solidFill>
                  <a:schemeClr val="tx1">
                    <a:lumMod val="95000"/>
                    <a:lumOff val="5000"/>
                  </a:schemeClr>
                </a:solidFill>
                <a:latin typeface="Arial" charset="0"/>
              </a:rPr>
              <a:t>, one </a:t>
            </a:r>
            <a:r>
              <a:rPr lang="en-US" sz="2118" b="1" i="1" u="sng" dirty="0">
                <a:solidFill>
                  <a:schemeClr val="tx1">
                    <a:lumMod val="95000"/>
                    <a:lumOff val="5000"/>
                  </a:schemeClr>
                </a:solidFill>
                <a:latin typeface="Arial" charset="0"/>
              </a:rPr>
              <a:t>must</a:t>
            </a:r>
            <a:r>
              <a:rPr lang="en-US" sz="2118" dirty="0">
                <a:solidFill>
                  <a:schemeClr val="tx1">
                    <a:lumMod val="95000"/>
                    <a:lumOff val="5000"/>
                  </a:schemeClr>
                </a:solidFill>
                <a:latin typeface="Arial" charset="0"/>
              </a:rPr>
              <a:t> account for surface demand. </a:t>
            </a:r>
          </a:p>
        </p:txBody>
      </p:sp>
      <p:sp>
        <p:nvSpPr>
          <p:cNvPr id="3" name="TextBox 2"/>
          <p:cNvSpPr txBox="1"/>
          <p:nvPr/>
        </p:nvSpPr>
        <p:spPr>
          <a:xfrm>
            <a:off x="532311" y="2174608"/>
            <a:ext cx="2228495" cy="400110"/>
          </a:xfrm>
          <a:prstGeom prst="rect">
            <a:avLst/>
          </a:prstGeom>
          <a:noFill/>
        </p:spPr>
        <p:txBody>
          <a:bodyPr wrap="none" rtlCol="0">
            <a:spAutoFit/>
          </a:bodyPr>
          <a:lstStyle/>
          <a:p>
            <a:r>
              <a:rPr lang="en-US" sz="2000" dirty="0" smtClean="0"/>
              <a:t>ClO</a:t>
            </a:r>
            <a:r>
              <a:rPr lang="en-US" sz="2000" baseline="-25000" dirty="0" smtClean="0"/>
              <a:t>2</a:t>
            </a:r>
            <a:r>
              <a:rPr lang="en-US" sz="2000" dirty="0" smtClean="0"/>
              <a:t> reacts with...</a:t>
            </a:r>
            <a:endParaRPr lang="en-US" sz="2000" dirty="0"/>
          </a:p>
        </p:txBody>
      </p:sp>
    </p:spTree>
    <p:extLst>
      <p:ext uri="{BB962C8B-B14F-4D97-AF65-F5344CB8AC3E}">
        <p14:creationId xmlns:p14="http://schemas.microsoft.com/office/powerpoint/2010/main" val="885527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pPr>
              <a:defRPr/>
            </a:pPr>
            <a:r>
              <a:rPr lang="en-US" dirty="0" smtClean="0">
                <a:cs typeface="+mj-cs"/>
              </a:rPr>
              <a:t>ClO</a:t>
            </a:r>
            <a:r>
              <a:rPr lang="en-US" baseline="-25000" dirty="0" smtClean="0">
                <a:cs typeface="+mj-cs"/>
              </a:rPr>
              <a:t>2</a:t>
            </a:r>
            <a:r>
              <a:rPr lang="en-US" dirty="0" smtClean="0">
                <a:cs typeface="+mj-cs"/>
              </a:rPr>
              <a:t> &amp; Biofilm</a:t>
            </a:r>
            <a:endParaRPr lang="en-US" baseline="-25000" dirty="0" smtClean="0">
              <a:cs typeface="+mj-cs"/>
            </a:endParaRPr>
          </a:p>
        </p:txBody>
      </p:sp>
      <p:sp>
        <p:nvSpPr>
          <p:cNvPr id="1048580" name="Freeform 4"/>
          <p:cNvSpPr>
            <a:spLocks/>
          </p:cNvSpPr>
          <p:nvPr/>
        </p:nvSpPr>
        <p:spPr bwMode="auto">
          <a:xfrm>
            <a:off x="2205039" y="3489327"/>
            <a:ext cx="6466774" cy="173037"/>
          </a:xfrm>
          <a:custGeom>
            <a:avLst/>
            <a:gdLst>
              <a:gd name="T0" fmla="*/ 4616 w 4617"/>
              <a:gd name="T1" fmla="*/ 123 h 124"/>
              <a:gd name="T2" fmla="*/ 1 w 4617"/>
              <a:gd name="T3" fmla="*/ 53 h 124"/>
              <a:gd name="T4" fmla="*/ 29 w 4617"/>
              <a:gd name="T5" fmla="*/ 39 h 124"/>
              <a:gd name="T6" fmla="*/ 133 w 4617"/>
              <a:gd name="T7" fmla="*/ 56 h 124"/>
              <a:gd name="T8" fmla="*/ 228 w 4617"/>
              <a:gd name="T9" fmla="*/ 39 h 124"/>
              <a:gd name="T10" fmla="*/ 322 w 4617"/>
              <a:gd name="T11" fmla="*/ 56 h 124"/>
              <a:gd name="T12" fmla="*/ 394 w 4617"/>
              <a:gd name="T13" fmla="*/ 60 h 124"/>
              <a:gd name="T14" fmla="*/ 462 w 4617"/>
              <a:gd name="T15" fmla="*/ 73 h 124"/>
              <a:gd name="T16" fmla="*/ 545 w 4617"/>
              <a:gd name="T17" fmla="*/ 70 h 124"/>
              <a:gd name="T18" fmla="*/ 662 w 4617"/>
              <a:gd name="T19" fmla="*/ 78 h 124"/>
              <a:gd name="T20" fmla="*/ 793 w 4617"/>
              <a:gd name="T21" fmla="*/ 72 h 124"/>
              <a:gd name="T22" fmla="*/ 898 w 4617"/>
              <a:gd name="T23" fmla="*/ 72 h 124"/>
              <a:gd name="T24" fmla="*/ 993 w 4617"/>
              <a:gd name="T25" fmla="*/ 14 h 124"/>
              <a:gd name="T26" fmla="*/ 1144 w 4617"/>
              <a:gd name="T27" fmla="*/ 10 h 124"/>
              <a:gd name="T28" fmla="*/ 1378 w 4617"/>
              <a:gd name="T29" fmla="*/ 0 h 124"/>
              <a:gd name="T30" fmla="*/ 1571 w 4617"/>
              <a:gd name="T31" fmla="*/ 43 h 124"/>
              <a:gd name="T32" fmla="*/ 1727 w 4617"/>
              <a:gd name="T33" fmla="*/ 47 h 124"/>
              <a:gd name="T34" fmla="*/ 1822 w 4617"/>
              <a:gd name="T35" fmla="*/ 47 h 124"/>
              <a:gd name="T36" fmla="*/ 1919 w 4617"/>
              <a:gd name="T37" fmla="*/ 45 h 124"/>
              <a:gd name="T38" fmla="*/ 2028 w 4617"/>
              <a:gd name="T39" fmla="*/ 37 h 124"/>
              <a:gd name="T40" fmla="*/ 2276 w 4617"/>
              <a:gd name="T41" fmla="*/ 37 h 124"/>
              <a:gd name="T42" fmla="*/ 2398 w 4617"/>
              <a:gd name="T43" fmla="*/ 47 h 124"/>
              <a:gd name="T44" fmla="*/ 2480 w 4617"/>
              <a:gd name="T45" fmla="*/ 39 h 124"/>
              <a:gd name="T46" fmla="*/ 2556 w 4617"/>
              <a:gd name="T47" fmla="*/ 59 h 124"/>
              <a:gd name="T48" fmla="*/ 2725 w 4617"/>
              <a:gd name="T49" fmla="*/ 63 h 124"/>
              <a:gd name="T50" fmla="*/ 3004 w 4617"/>
              <a:gd name="T51" fmla="*/ 62 h 124"/>
              <a:gd name="T52" fmla="*/ 3078 w 4617"/>
              <a:gd name="T53" fmla="*/ 78 h 124"/>
              <a:gd name="T54" fmla="*/ 3193 w 4617"/>
              <a:gd name="T55" fmla="*/ 87 h 124"/>
              <a:gd name="T56" fmla="*/ 3424 w 4617"/>
              <a:gd name="T57" fmla="*/ 81 h 124"/>
              <a:gd name="T58" fmla="*/ 3507 w 4617"/>
              <a:gd name="T59" fmla="*/ 95 h 124"/>
              <a:gd name="T60" fmla="*/ 3518 w 4617"/>
              <a:gd name="T61" fmla="*/ 78 h 124"/>
              <a:gd name="T62" fmla="*/ 3612 w 4617"/>
              <a:gd name="T63" fmla="*/ 87 h 124"/>
              <a:gd name="T64" fmla="*/ 3686 w 4617"/>
              <a:gd name="T65" fmla="*/ 70 h 124"/>
              <a:gd name="T66" fmla="*/ 3823 w 4617"/>
              <a:gd name="T67" fmla="*/ 70 h 124"/>
              <a:gd name="T68" fmla="*/ 3947 w 4617"/>
              <a:gd name="T69" fmla="*/ 87 h 124"/>
              <a:gd name="T70" fmla="*/ 3989 w 4617"/>
              <a:gd name="T71" fmla="*/ 78 h 124"/>
              <a:gd name="T72" fmla="*/ 3999 w 4617"/>
              <a:gd name="T73" fmla="*/ 78 h 124"/>
              <a:gd name="T74" fmla="*/ 4042 w 4617"/>
              <a:gd name="T75" fmla="*/ 95 h 124"/>
              <a:gd name="T76" fmla="*/ 4115 w 4617"/>
              <a:gd name="T77" fmla="*/ 72 h 124"/>
              <a:gd name="T78" fmla="*/ 4135 w 4617"/>
              <a:gd name="T79" fmla="*/ 95 h 124"/>
              <a:gd name="T80" fmla="*/ 4177 w 4617"/>
              <a:gd name="T81" fmla="*/ 72 h 124"/>
              <a:gd name="T82" fmla="*/ 4293 w 4617"/>
              <a:gd name="T83" fmla="*/ 72 h 124"/>
              <a:gd name="T84" fmla="*/ 4314 w 4617"/>
              <a:gd name="T85" fmla="*/ 78 h 124"/>
              <a:gd name="T86" fmla="*/ 4398 w 4617"/>
              <a:gd name="T87" fmla="*/ 95 h 124"/>
              <a:gd name="T88" fmla="*/ 4502 w 4617"/>
              <a:gd name="T89" fmla="*/ 78 h 124"/>
              <a:gd name="T90" fmla="*/ 4524 w 4617"/>
              <a:gd name="T91" fmla="*/ 78 h 124"/>
              <a:gd name="T92" fmla="*/ 4571 w 4617"/>
              <a:gd name="T93" fmla="*/ 78 h 124"/>
              <a:gd name="T94" fmla="*/ 4616 w 4617"/>
              <a:gd name="T95"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17" h="124">
                <a:moveTo>
                  <a:pt x="4616" y="84"/>
                </a:moveTo>
                <a:lnTo>
                  <a:pt x="4616" y="123"/>
                </a:lnTo>
                <a:lnTo>
                  <a:pt x="0" y="123"/>
                </a:lnTo>
                <a:lnTo>
                  <a:pt x="1" y="53"/>
                </a:lnTo>
                <a:lnTo>
                  <a:pt x="18" y="56"/>
                </a:lnTo>
                <a:lnTo>
                  <a:pt x="29" y="39"/>
                </a:lnTo>
                <a:lnTo>
                  <a:pt x="70" y="39"/>
                </a:lnTo>
                <a:lnTo>
                  <a:pt x="133" y="56"/>
                </a:lnTo>
                <a:lnTo>
                  <a:pt x="188" y="56"/>
                </a:lnTo>
                <a:lnTo>
                  <a:pt x="228" y="39"/>
                </a:lnTo>
                <a:lnTo>
                  <a:pt x="302" y="39"/>
                </a:lnTo>
                <a:lnTo>
                  <a:pt x="322" y="56"/>
                </a:lnTo>
                <a:lnTo>
                  <a:pt x="343" y="64"/>
                </a:lnTo>
                <a:lnTo>
                  <a:pt x="394" y="60"/>
                </a:lnTo>
                <a:lnTo>
                  <a:pt x="423" y="60"/>
                </a:lnTo>
                <a:lnTo>
                  <a:pt x="462" y="73"/>
                </a:lnTo>
                <a:lnTo>
                  <a:pt x="506" y="59"/>
                </a:lnTo>
                <a:lnTo>
                  <a:pt x="545" y="70"/>
                </a:lnTo>
                <a:lnTo>
                  <a:pt x="595" y="56"/>
                </a:lnTo>
                <a:lnTo>
                  <a:pt x="662" y="78"/>
                </a:lnTo>
                <a:lnTo>
                  <a:pt x="720" y="81"/>
                </a:lnTo>
                <a:lnTo>
                  <a:pt x="793" y="72"/>
                </a:lnTo>
                <a:lnTo>
                  <a:pt x="856" y="68"/>
                </a:lnTo>
                <a:lnTo>
                  <a:pt x="898" y="72"/>
                </a:lnTo>
                <a:lnTo>
                  <a:pt x="931" y="53"/>
                </a:lnTo>
                <a:lnTo>
                  <a:pt x="993" y="14"/>
                </a:lnTo>
                <a:lnTo>
                  <a:pt x="1097" y="6"/>
                </a:lnTo>
                <a:lnTo>
                  <a:pt x="1144" y="10"/>
                </a:lnTo>
                <a:lnTo>
                  <a:pt x="1274" y="18"/>
                </a:lnTo>
                <a:lnTo>
                  <a:pt x="1378" y="0"/>
                </a:lnTo>
                <a:lnTo>
                  <a:pt x="1478" y="47"/>
                </a:lnTo>
                <a:lnTo>
                  <a:pt x="1571" y="43"/>
                </a:lnTo>
                <a:lnTo>
                  <a:pt x="1652" y="54"/>
                </a:lnTo>
                <a:lnTo>
                  <a:pt x="1727" y="47"/>
                </a:lnTo>
                <a:lnTo>
                  <a:pt x="1776" y="59"/>
                </a:lnTo>
                <a:lnTo>
                  <a:pt x="1822" y="47"/>
                </a:lnTo>
                <a:lnTo>
                  <a:pt x="1853" y="54"/>
                </a:lnTo>
                <a:lnTo>
                  <a:pt x="1919" y="45"/>
                </a:lnTo>
                <a:lnTo>
                  <a:pt x="2002" y="51"/>
                </a:lnTo>
                <a:lnTo>
                  <a:pt x="2028" y="37"/>
                </a:lnTo>
                <a:lnTo>
                  <a:pt x="2113" y="43"/>
                </a:lnTo>
                <a:lnTo>
                  <a:pt x="2276" y="37"/>
                </a:lnTo>
                <a:lnTo>
                  <a:pt x="2342" y="56"/>
                </a:lnTo>
                <a:lnTo>
                  <a:pt x="2398" y="47"/>
                </a:lnTo>
                <a:lnTo>
                  <a:pt x="2439" y="43"/>
                </a:lnTo>
                <a:lnTo>
                  <a:pt x="2480" y="39"/>
                </a:lnTo>
                <a:lnTo>
                  <a:pt x="2502" y="31"/>
                </a:lnTo>
                <a:lnTo>
                  <a:pt x="2556" y="59"/>
                </a:lnTo>
                <a:lnTo>
                  <a:pt x="2618" y="49"/>
                </a:lnTo>
                <a:lnTo>
                  <a:pt x="2725" y="63"/>
                </a:lnTo>
                <a:lnTo>
                  <a:pt x="2868" y="51"/>
                </a:lnTo>
                <a:lnTo>
                  <a:pt x="3004" y="62"/>
                </a:lnTo>
                <a:lnTo>
                  <a:pt x="3015" y="70"/>
                </a:lnTo>
                <a:lnTo>
                  <a:pt x="3078" y="78"/>
                </a:lnTo>
                <a:lnTo>
                  <a:pt x="3172" y="78"/>
                </a:lnTo>
                <a:lnTo>
                  <a:pt x="3193" y="87"/>
                </a:lnTo>
                <a:lnTo>
                  <a:pt x="3276" y="72"/>
                </a:lnTo>
                <a:lnTo>
                  <a:pt x="3424" y="81"/>
                </a:lnTo>
                <a:lnTo>
                  <a:pt x="3445" y="72"/>
                </a:lnTo>
                <a:lnTo>
                  <a:pt x="3507" y="95"/>
                </a:lnTo>
                <a:lnTo>
                  <a:pt x="3518" y="87"/>
                </a:lnTo>
                <a:lnTo>
                  <a:pt x="3518" y="78"/>
                </a:lnTo>
                <a:lnTo>
                  <a:pt x="3558" y="72"/>
                </a:lnTo>
                <a:lnTo>
                  <a:pt x="3612" y="87"/>
                </a:lnTo>
                <a:lnTo>
                  <a:pt x="3675" y="78"/>
                </a:lnTo>
                <a:lnTo>
                  <a:pt x="3686" y="70"/>
                </a:lnTo>
                <a:lnTo>
                  <a:pt x="3752" y="90"/>
                </a:lnTo>
                <a:lnTo>
                  <a:pt x="3823" y="70"/>
                </a:lnTo>
                <a:lnTo>
                  <a:pt x="3884" y="95"/>
                </a:lnTo>
                <a:lnTo>
                  <a:pt x="3947" y="87"/>
                </a:lnTo>
                <a:lnTo>
                  <a:pt x="3969" y="78"/>
                </a:lnTo>
                <a:lnTo>
                  <a:pt x="3989" y="78"/>
                </a:lnTo>
                <a:lnTo>
                  <a:pt x="3999" y="70"/>
                </a:lnTo>
                <a:lnTo>
                  <a:pt x="3999" y="78"/>
                </a:lnTo>
                <a:lnTo>
                  <a:pt x="4021" y="78"/>
                </a:lnTo>
                <a:lnTo>
                  <a:pt x="4042" y="95"/>
                </a:lnTo>
                <a:lnTo>
                  <a:pt x="4052" y="95"/>
                </a:lnTo>
                <a:lnTo>
                  <a:pt x="4115" y="72"/>
                </a:lnTo>
                <a:lnTo>
                  <a:pt x="4135" y="72"/>
                </a:lnTo>
                <a:lnTo>
                  <a:pt x="4135" y="95"/>
                </a:lnTo>
                <a:lnTo>
                  <a:pt x="4157" y="95"/>
                </a:lnTo>
                <a:lnTo>
                  <a:pt x="4177" y="72"/>
                </a:lnTo>
                <a:lnTo>
                  <a:pt x="4283" y="81"/>
                </a:lnTo>
                <a:lnTo>
                  <a:pt x="4293" y="72"/>
                </a:lnTo>
                <a:lnTo>
                  <a:pt x="4304" y="87"/>
                </a:lnTo>
                <a:lnTo>
                  <a:pt x="4314" y="78"/>
                </a:lnTo>
                <a:lnTo>
                  <a:pt x="4336" y="95"/>
                </a:lnTo>
                <a:lnTo>
                  <a:pt x="4398" y="95"/>
                </a:lnTo>
                <a:lnTo>
                  <a:pt x="4461" y="78"/>
                </a:lnTo>
                <a:lnTo>
                  <a:pt x="4502" y="78"/>
                </a:lnTo>
                <a:lnTo>
                  <a:pt x="4524" y="70"/>
                </a:lnTo>
                <a:lnTo>
                  <a:pt x="4524" y="78"/>
                </a:lnTo>
                <a:lnTo>
                  <a:pt x="4614" y="78"/>
                </a:lnTo>
                <a:lnTo>
                  <a:pt x="4571" y="78"/>
                </a:lnTo>
                <a:lnTo>
                  <a:pt x="4616" y="84"/>
                </a:lnTo>
                <a:lnTo>
                  <a:pt x="4616" y="84"/>
                </a:lnTo>
              </a:path>
            </a:pathLst>
          </a:custGeom>
          <a:solidFill>
            <a:schemeClr val="accent4">
              <a:lumMod val="75000"/>
            </a:schemeClr>
          </a:solidFill>
          <a:ln>
            <a:noFill/>
          </a:ln>
          <a:effectLst/>
          <a:extLst/>
        </p:spPr>
        <p:txBody>
          <a:bodyPr/>
          <a:lstStyle/>
          <a:p>
            <a:pPr>
              <a:defRPr/>
            </a:pPr>
            <a:endParaRPr lang="en-US" sz="1588">
              <a:solidFill>
                <a:srgbClr val="FFFF66"/>
              </a:solidFill>
            </a:endParaRPr>
          </a:p>
        </p:txBody>
      </p:sp>
      <p:sp>
        <p:nvSpPr>
          <p:cNvPr id="1048581" name="Freeform 5"/>
          <p:cNvSpPr>
            <a:spLocks/>
          </p:cNvSpPr>
          <p:nvPr/>
        </p:nvSpPr>
        <p:spPr bwMode="auto">
          <a:xfrm>
            <a:off x="2208120" y="2300289"/>
            <a:ext cx="6465233" cy="147637"/>
          </a:xfrm>
          <a:custGeom>
            <a:avLst/>
            <a:gdLst>
              <a:gd name="T0" fmla="*/ 0 w 4616"/>
              <a:gd name="T1" fmla="*/ 0 h 106"/>
              <a:gd name="T2" fmla="*/ 4615 w 4616"/>
              <a:gd name="T3" fmla="*/ 46 h 106"/>
              <a:gd name="T4" fmla="*/ 4587 w 4616"/>
              <a:gd name="T5" fmla="*/ 60 h 106"/>
              <a:gd name="T6" fmla="*/ 4483 w 4616"/>
              <a:gd name="T7" fmla="*/ 44 h 106"/>
              <a:gd name="T8" fmla="*/ 4389 w 4616"/>
              <a:gd name="T9" fmla="*/ 60 h 106"/>
              <a:gd name="T10" fmla="*/ 4294 w 4616"/>
              <a:gd name="T11" fmla="*/ 44 h 106"/>
              <a:gd name="T12" fmla="*/ 4223 w 4616"/>
              <a:gd name="T13" fmla="*/ 38 h 106"/>
              <a:gd name="T14" fmla="*/ 4154 w 4616"/>
              <a:gd name="T15" fmla="*/ 25 h 106"/>
              <a:gd name="T16" fmla="*/ 4070 w 4616"/>
              <a:gd name="T17" fmla="*/ 29 h 106"/>
              <a:gd name="T18" fmla="*/ 3954 w 4616"/>
              <a:gd name="T19" fmla="*/ 21 h 106"/>
              <a:gd name="T20" fmla="*/ 3822 w 4616"/>
              <a:gd name="T21" fmla="*/ 26 h 106"/>
              <a:gd name="T22" fmla="*/ 3718 w 4616"/>
              <a:gd name="T23" fmla="*/ 26 h 106"/>
              <a:gd name="T24" fmla="*/ 3623 w 4616"/>
              <a:gd name="T25" fmla="*/ 64 h 106"/>
              <a:gd name="T26" fmla="*/ 3471 w 4616"/>
              <a:gd name="T27" fmla="*/ 67 h 106"/>
              <a:gd name="T28" fmla="*/ 3239 w 4616"/>
              <a:gd name="T29" fmla="*/ 77 h 106"/>
              <a:gd name="T30" fmla="*/ 3045 w 4616"/>
              <a:gd name="T31" fmla="*/ 56 h 106"/>
              <a:gd name="T32" fmla="*/ 2889 w 4616"/>
              <a:gd name="T33" fmla="*/ 52 h 106"/>
              <a:gd name="T34" fmla="*/ 2794 w 4616"/>
              <a:gd name="T35" fmla="*/ 52 h 106"/>
              <a:gd name="T36" fmla="*/ 2697 w 4616"/>
              <a:gd name="T37" fmla="*/ 54 h 106"/>
              <a:gd name="T38" fmla="*/ 2588 w 4616"/>
              <a:gd name="T39" fmla="*/ 62 h 106"/>
              <a:gd name="T40" fmla="*/ 2340 w 4616"/>
              <a:gd name="T41" fmla="*/ 86 h 106"/>
              <a:gd name="T42" fmla="*/ 2218 w 4616"/>
              <a:gd name="T43" fmla="*/ 76 h 106"/>
              <a:gd name="T44" fmla="*/ 2136 w 4616"/>
              <a:gd name="T45" fmla="*/ 85 h 106"/>
              <a:gd name="T46" fmla="*/ 2060 w 4616"/>
              <a:gd name="T47" fmla="*/ 95 h 106"/>
              <a:gd name="T48" fmla="*/ 1891 w 4616"/>
              <a:gd name="T49" fmla="*/ 92 h 106"/>
              <a:gd name="T50" fmla="*/ 1612 w 4616"/>
              <a:gd name="T51" fmla="*/ 93 h 106"/>
              <a:gd name="T52" fmla="*/ 1538 w 4616"/>
              <a:gd name="T53" fmla="*/ 76 h 106"/>
              <a:gd name="T54" fmla="*/ 1423 w 4616"/>
              <a:gd name="T55" fmla="*/ 68 h 106"/>
              <a:gd name="T56" fmla="*/ 1192 w 4616"/>
              <a:gd name="T57" fmla="*/ 43 h 106"/>
              <a:gd name="T58" fmla="*/ 1109 w 4616"/>
              <a:gd name="T59" fmla="*/ 60 h 106"/>
              <a:gd name="T60" fmla="*/ 1098 w 4616"/>
              <a:gd name="T61" fmla="*/ 76 h 106"/>
              <a:gd name="T62" fmla="*/ 1003 w 4616"/>
              <a:gd name="T63" fmla="*/ 68 h 106"/>
              <a:gd name="T64" fmla="*/ 930 w 4616"/>
              <a:gd name="T65" fmla="*/ 85 h 106"/>
              <a:gd name="T66" fmla="*/ 793 w 4616"/>
              <a:gd name="T67" fmla="*/ 53 h 106"/>
              <a:gd name="T68" fmla="*/ 669 w 4616"/>
              <a:gd name="T69" fmla="*/ 68 h 106"/>
              <a:gd name="T70" fmla="*/ 627 w 4616"/>
              <a:gd name="T71" fmla="*/ 76 h 106"/>
              <a:gd name="T72" fmla="*/ 616 w 4616"/>
              <a:gd name="T73" fmla="*/ 76 h 106"/>
              <a:gd name="T74" fmla="*/ 574 w 4616"/>
              <a:gd name="T75" fmla="*/ 60 h 106"/>
              <a:gd name="T76" fmla="*/ 501 w 4616"/>
              <a:gd name="T77" fmla="*/ 51 h 106"/>
              <a:gd name="T78" fmla="*/ 480 w 4616"/>
              <a:gd name="T79" fmla="*/ 60 h 106"/>
              <a:gd name="T80" fmla="*/ 439 w 4616"/>
              <a:gd name="T81" fmla="*/ 51 h 106"/>
              <a:gd name="T82" fmla="*/ 322 w 4616"/>
              <a:gd name="T83" fmla="*/ 51 h 106"/>
              <a:gd name="T84" fmla="*/ 302 w 4616"/>
              <a:gd name="T85" fmla="*/ 76 h 106"/>
              <a:gd name="T86" fmla="*/ 218 w 4616"/>
              <a:gd name="T87" fmla="*/ 60 h 106"/>
              <a:gd name="T88" fmla="*/ 114 w 4616"/>
              <a:gd name="T89" fmla="*/ 76 h 106"/>
              <a:gd name="T90" fmla="*/ 92 w 4616"/>
              <a:gd name="T91" fmla="*/ 76 h 106"/>
              <a:gd name="T92" fmla="*/ 45 w 4616"/>
              <a:gd name="T93" fmla="*/ 76 h 106"/>
              <a:gd name="T94" fmla="*/ 0 w 4616"/>
              <a:gd name="T95"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16" h="106">
                <a:moveTo>
                  <a:pt x="0" y="70"/>
                </a:moveTo>
                <a:lnTo>
                  <a:pt x="0" y="0"/>
                </a:lnTo>
                <a:lnTo>
                  <a:pt x="4615" y="1"/>
                </a:lnTo>
                <a:lnTo>
                  <a:pt x="4615" y="46"/>
                </a:lnTo>
                <a:lnTo>
                  <a:pt x="4598" y="44"/>
                </a:lnTo>
                <a:lnTo>
                  <a:pt x="4587" y="60"/>
                </a:lnTo>
                <a:lnTo>
                  <a:pt x="4546" y="60"/>
                </a:lnTo>
                <a:lnTo>
                  <a:pt x="4483" y="44"/>
                </a:lnTo>
                <a:lnTo>
                  <a:pt x="4428" y="42"/>
                </a:lnTo>
                <a:lnTo>
                  <a:pt x="4389" y="60"/>
                </a:lnTo>
                <a:lnTo>
                  <a:pt x="4314" y="60"/>
                </a:lnTo>
                <a:lnTo>
                  <a:pt x="4294" y="44"/>
                </a:lnTo>
                <a:lnTo>
                  <a:pt x="4273" y="35"/>
                </a:lnTo>
                <a:lnTo>
                  <a:pt x="4223" y="38"/>
                </a:lnTo>
                <a:lnTo>
                  <a:pt x="4193" y="38"/>
                </a:lnTo>
                <a:lnTo>
                  <a:pt x="4154" y="25"/>
                </a:lnTo>
                <a:lnTo>
                  <a:pt x="4110" y="41"/>
                </a:lnTo>
                <a:lnTo>
                  <a:pt x="4070" y="29"/>
                </a:lnTo>
                <a:lnTo>
                  <a:pt x="4021" y="42"/>
                </a:lnTo>
                <a:lnTo>
                  <a:pt x="3954" y="21"/>
                </a:lnTo>
                <a:lnTo>
                  <a:pt x="3896" y="19"/>
                </a:lnTo>
                <a:lnTo>
                  <a:pt x="3822" y="26"/>
                </a:lnTo>
                <a:lnTo>
                  <a:pt x="3760" y="31"/>
                </a:lnTo>
                <a:lnTo>
                  <a:pt x="3718" y="26"/>
                </a:lnTo>
                <a:lnTo>
                  <a:pt x="3685" y="46"/>
                </a:lnTo>
                <a:lnTo>
                  <a:pt x="3623" y="64"/>
                </a:lnTo>
                <a:lnTo>
                  <a:pt x="3518" y="72"/>
                </a:lnTo>
                <a:lnTo>
                  <a:pt x="3471" y="67"/>
                </a:lnTo>
                <a:lnTo>
                  <a:pt x="3342" y="60"/>
                </a:lnTo>
                <a:lnTo>
                  <a:pt x="3239" y="77"/>
                </a:lnTo>
                <a:lnTo>
                  <a:pt x="3138" y="52"/>
                </a:lnTo>
                <a:lnTo>
                  <a:pt x="3045" y="56"/>
                </a:lnTo>
                <a:lnTo>
                  <a:pt x="2964" y="44"/>
                </a:lnTo>
                <a:lnTo>
                  <a:pt x="2889" y="52"/>
                </a:lnTo>
                <a:lnTo>
                  <a:pt x="2840" y="41"/>
                </a:lnTo>
                <a:lnTo>
                  <a:pt x="2794" y="52"/>
                </a:lnTo>
                <a:lnTo>
                  <a:pt x="2762" y="44"/>
                </a:lnTo>
                <a:lnTo>
                  <a:pt x="2697" y="54"/>
                </a:lnTo>
                <a:lnTo>
                  <a:pt x="2614" y="48"/>
                </a:lnTo>
                <a:lnTo>
                  <a:pt x="2588" y="62"/>
                </a:lnTo>
                <a:lnTo>
                  <a:pt x="2503" y="80"/>
                </a:lnTo>
                <a:lnTo>
                  <a:pt x="2340" y="86"/>
                </a:lnTo>
                <a:lnTo>
                  <a:pt x="2274" y="67"/>
                </a:lnTo>
                <a:lnTo>
                  <a:pt x="2218" y="76"/>
                </a:lnTo>
                <a:lnTo>
                  <a:pt x="2177" y="80"/>
                </a:lnTo>
                <a:lnTo>
                  <a:pt x="2136" y="85"/>
                </a:lnTo>
                <a:lnTo>
                  <a:pt x="2114" y="92"/>
                </a:lnTo>
                <a:lnTo>
                  <a:pt x="2060" y="95"/>
                </a:lnTo>
                <a:lnTo>
                  <a:pt x="1997" y="105"/>
                </a:lnTo>
                <a:lnTo>
                  <a:pt x="1891" y="92"/>
                </a:lnTo>
                <a:lnTo>
                  <a:pt x="1747" y="104"/>
                </a:lnTo>
                <a:lnTo>
                  <a:pt x="1612" y="93"/>
                </a:lnTo>
                <a:lnTo>
                  <a:pt x="1601" y="85"/>
                </a:lnTo>
                <a:lnTo>
                  <a:pt x="1538" y="76"/>
                </a:lnTo>
                <a:lnTo>
                  <a:pt x="1443" y="76"/>
                </a:lnTo>
                <a:lnTo>
                  <a:pt x="1423" y="68"/>
                </a:lnTo>
                <a:lnTo>
                  <a:pt x="1340" y="51"/>
                </a:lnTo>
                <a:lnTo>
                  <a:pt x="1192" y="43"/>
                </a:lnTo>
                <a:lnTo>
                  <a:pt x="1171" y="51"/>
                </a:lnTo>
                <a:lnTo>
                  <a:pt x="1109" y="60"/>
                </a:lnTo>
                <a:lnTo>
                  <a:pt x="1098" y="68"/>
                </a:lnTo>
                <a:lnTo>
                  <a:pt x="1098" y="76"/>
                </a:lnTo>
                <a:lnTo>
                  <a:pt x="1057" y="83"/>
                </a:lnTo>
                <a:lnTo>
                  <a:pt x="1003" y="68"/>
                </a:lnTo>
                <a:lnTo>
                  <a:pt x="941" y="76"/>
                </a:lnTo>
                <a:lnTo>
                  <a:pt x="930" y="85"/>
                </a:lnTo>
                <a:lnTo>
                  <a:pt x="863" y="65"/>
                </a:lnTo>
                <a:lnTo>
                  <a:pt x="793" y="53"/>
                </a:lnTo>
                <a:lnTo>
                  <a:pt x="731" y="60"/>
                </a:lnTo>
                <a:lnTo>
                  <a:pt x="669" y="68"/>
                </a:lnTo>
                <a:lnTo>
                  <a:pt x="647" y="76"/>
                </a:lnTo>
                <a:lnTo>
                  <a:pt x="627" y="76"/>
                </a:lnTo>
                <a:lnTo>
                  <a:pt x="616" y="85"/>
                </a:lnTo>
                <a:lnTo>
                  <a:pt x="616" y="76"/>
                </a:lnTo>
                <a:lnTo>
                  <a:pt x="595" y="76"/>
                </a:lnTo>
                <a:lnTo>
                  <a:pt x="574" y="60"/>
                </a:lnTo>
                <a:lnTo>
                  <a:pt x="563" y="60"/>
                </a:lnTo>
                <a:lnTo>
                  <a:pt x="501" y="51"/>
                </a:lnTo>
                <a:lnTo>
                  <a:pt x="480" y="51"/>
                </a:lnTo>
                <a:lnTo>
                  <a:pt x="480" y="60"/>
                </a:lnTo>
                <a:lnTo>
                  <a:pt x="458" y="60"/>
                </a:lnTo>
                <a:lnTo>
                  <a:pt x="439" y="51"/>
                </a:lnTo>
                <a:lnTo>
                  <a:pt x="333" y="43"/>
                </a:lnTo>
                <a:lnTo>
                  <a:pt x="322" y="51"/>
                </a:lnTo>
                <a:lnTo>
                  <a:pt x="312" y="68"/>
                </a:lnTo>
                <a:lnTo>
                  <a:pt x="302" y="76"/>
                </a:lnTo>
                <a:lnTo>
                  <a:pt x="281" y="60"/>
                </a:lnTo>
                <a:lnTo>
                  <a:pt x="218" y="60"/>
                </a:lnTo>
                <a:lnTo>
                  <a:pt x="155" y="76"/>
                </a:lnTo>
                <a:lnTo>
                  <a:pt x="114" y="76"/>
                </a:lnTo>
                <a:lnTo>
                  <a:pt x="92" y="85"/>
                </a:lnTo>
                <a:lnTo>
                  <a:pt x="92" y="76"/>
                </a:lnTo>
                <a:lnTo>
                  <a:pt x="2" y="76"/>
                </a:lnTo>
                <a:lnTo>
                  <a:pt x="45" y="76"/>
                </a:lnTo>
                <a:lnTo>
                  <a:pt x="0" y="70"/>
                </a:lnTo>
                <a:lnTo>
                  <a:pt x="0" y="70"/>
                </a:lnTo>
              </a:path>
            </a:pathLst>
          </a:custGeom>
          <a:solidFill>
            <a:schemeClr val="accent4">
              <a:lumMod val="75000"/>
            </a:schemeClr>
          </a:solidFill>
          <a:ln>
            <a:noFill/>
          </a:ln>
          <a:effectLst/>
          <a:extLst/>
        </p:spPr>
        <p:txBody>
          <a:bodyPr/>
          <a:lstStyle/>
          <a:p>
            <a:pPr>
              <a:defRPr/>
            </a:pPr>
            <a:endParaRPr lang="en-US" sz="1588">
              <a:solidFill>
                <a:srgbClr val="FFFF66"/>
              </a:solidFill>
            </a:endParaRPr>
          </a:p>
        </p:txBody>
      </p:sp>
      <p:sp>
        <p:nvSpPr>
          <p:cNvPr id="1048582" name="Freeform 6"/>
          <p:cNvSpPr>
            <a:spLocks/>
          </p:cNvSpPr>
          <p:nvPr/>
        </p:nvSpPr>
        <p:spPr bwMode="auto">
          <a:xfrm>
            <a:off x="2205039" y="5672139"/>
            <a:ext cx="6466774" cy="174625"/>
          </a:xfrm>
          <a:custGeom>
            <a:avLst/>
            <a:gdLst>
              <a:gd name="T0" fmla="*/ 4616 w 4617"/>
              <a:gd name="T1" fmla="*/ 123 h 125"/>
              <a:gd name="T2" fmla="*/ 1 w 4617"/>
              <a:gd name="T3" fmla="*/ 52 h 125"/>
              <a:gd name="T4" fmla="*/ 29 w 4617"/>
              <a:gd name="T5" fmla="*/ 38 h 125"/>
              <a:gd name="T6" fmla="*/ 133 w 4617"/>
              <a:gd name="T7" fmla="*/ 55 h 125"/>
              <a:gd name="T8" fmla="*/ 228 w 4617"/>
              <a:gd name="T9" fmla="*/ 38 h 125"/>
              <a:gd name="T10" fmla="*/ 322 w 4617"/>
              <a:gd name="T11" fmla="*/ 55 h 125"/>
              <a:gd name="T12" fmla="*/ 394 w 4617"/>
              <a:gd name="T13" fmla="*/ 60 h 125"/>
              <a:gd name="T14" fmla="*/ 462 w 4617"/>
              <a:gd name="T15" fmla="*/ 73 h 125"/>
              <a:gd name="T16" fmla="*/ 545 w 4617"/>
              <a:gd name="T17" fmla="*/ 70 h 125"/>
              <a:gd name="T18" fmla="*/ 662 w 4617"/>
              <a:gd name="T19" fmla="*/ 77 h 125"/>
              <a:gd name="T20" fmla="*/ 793 w 4617"/>
              <a:gd name="T21" fmla="*/ 72 h 125"/>
              <a:gd name="T22" fmla="*/ 898 w 4617"/>
              <a:gd name="T23" fmla="*/ 72 h 125"/>
              <a:gd name="T24" fmla="*/ 993 w 4617"/>
              <a:gd name="T25" fmla="*/ 13 h 125"/>
              <a:gd name="T26" fmla="*/ 1144 w 4617"/>
              <a:gd name="T27" fmla="*/ 10 h 125"/>
              <a:gd name="T28" fmla="*/ 1378 w 4617"/>
              <a:gd name="T29" fmla="*/ 0 h 125"/>
              <a:gd name="T30" fmla="*/ 1571 w 4617"/>
              <a:gd name="T31" fmla="*/ 43 h 125"/>
              <a:gd name="T32" fmla="*/ 1727 w 4617"/>
              <a:gd name="T33" fmla="*/ 46 h 125"/>
              <a:gd name="T34" fmla="*/ 1822 w 4617"/>
              <a:gd name="T35" fmla="*/ 46 h 125"/>
              <a:gd name="T36" fmla="*/ 1919 w 4617"/>
              <a:gd name="T37" fmla="*/ 45 h 125"/>
              <a:gd name="T38" fmla="*/ 2028 w 4617"/>
              <a:gd name="T39" fmla="*/ 37 h 125"/>
              <a:gd name="T40" fmla="*/ 2276 w 4617"/>
              <a:gd name="T41" fmla="*/ 37 h 125"/>
              <a:gd name="T42" fmla="*/ 2398 w 4617"/>
              <a:gd name="T43" fmla="*/ 46 h 125"/>
              <a:gd name="T44" fmla="*/ 2480 w 4617"/>
              <a:gd name="T45" fmla="*/ 38 h 125"/>
              <a:gd name="T46" fmla="*/ 2556 w 4617"/>
              <a:gd name="T47" fmla="*/ 113 h 125"/>
              <a:gd name="T48" fmla="*/ 2725 w 4617"/>
              <a:gd name="T49" fmla="*/ 116 h 125"/>
              <a:gd name="T50" fmla="*/ 3004 w 4617"/>
              <a:gd name="T51" fmla="*/ 116 h 125"/>
              <a:gd name="T52" fmla="*/ 3078 w 4617"/>
              <a:gd name="T53" fmla="*/ 113 h 125"/>
              <a:gd name="T54" fmla="*/ 3185 w 4617"/>
              <a:gd name="T55" fmla="*/ 113 h 125"/>
              <a:gd name="T56" fmla="*/ 3416 w 4617"/>
              <a:gd name="T57" fmla="*/ 117 h 125"/>
              <a:gd name="T58" fmla="*/ 3475 w 4617"/>
              <a:gd name="T59" fmla="*/ 117 h 125"/>
              <a:gd name="T60" fmla="*/ 3523 w 4617"/>
              <a:gd name="T61" fmla="*/ 110 h 125"/>
              <a:gd name="T62" fmla="*/ 3605 w 4617"/>
              <a:gd name="T63" fmla="*/ 113 h 125"/>
              <a:gd name="T64" fmla="*/ 3704 w 4617"/>
              <a:gd name="T65" fmla="*/ 111 h 125"/>
              <a:gd name="T66" fmla="*/ 3823 w 4617"/>
              <a:gd name="T67" fmla="*/ 119 h 125"/>
              <a:gd name="T68" fmla="*/ 3949 w 4617"/>
              <a:gd name="T69" fmla="*/ 109 h 125"/>
              <a:gd name="T70" fmla="*/ 3989 w 4617"/>
              <a:gd name="T71" fmla="*/ 122 h 125"/>
              <a:gd name="T72" fmla="*/ 3999 w 4617"/>
              <a:gd name="T73" fmla="*/ 122 h 125"/>
              <a:gd name="T74" fmla="*/ 4050 w 4617"/>
              <a:gd name="T75" fmla="*/ 119 h 125"/>
              <a:gd name="T76" fmla="*/ 4115 w 4617"/>
              <a:gd name="T77" fmla="*/ 122 h 125"/>
              <a:gd name="T78" fmla="*/ 4135 w 4617"/>
              <a:gd name="T79" fmla="*/ 116 h 125"/>
              <a:gd name="T80" fmla="*/ 4177 w 4617"/>
              <a:gd name="T81" fmla="*/ 122 h 125"/>
              <a:gd name="T82" fmla="*/ 4293 w 4617"/>
              <a:gd name="T83" fmla="*/ 117 h 125"/>
              <a:gd name="T84" fmla="*/ 4314 w 4617"/>
              <a:gd name="T85" fmla="*/ 122 h 125"/>
              <a:gd name="T86" fmla="*/ 4402 w 4617"/>
              <a:gd name="T87" fmla="*/ 111 h 125"/>
              <a:gd name="T88" fmla="*/ 4502 w 4617"/>
              <a:gd name="T89" fmla="*/ 123 h 125"/>
              <a:gd name="T90" fmla="*/ 4524 w 4617"/>
              <a:gd name="T91" fmla="*/ 123 h 125"/>
              <a:gd name="T92" fmla="*/ 4571 w 4617"/>
              <a:gd name="T93" fmla="*/ 123 h 125"/>
              <a:gd name="T94" fmla="*/ 4616 w 4617"/>
              <a:gd name="T95"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17" h="125">
                <a:moveTo>
                  <a:pt x="4616" y="124"/>
                </a:moveTo>
                <a:lnTo>
                  <a:pt x="4616" y="123"/>
                </a:lnTo>
                <a:lnTo>
                  <a:pt x="0" y="123"/>
                </a:lnTo>
                <a:lnTo>
                  <a:pt x="1" y="52"/>
                </a:lnTo>
                <a:lnTo>
                  <a:pt x="18" y="55"/>
                </a:lnTo>
                <a:lnTo>
                  <a:pt x="29" y="38"/>
                </a:lnTo>
                <a:lnTo>
                  <a:pt x="70" y="38"/>
                </a:lnTo>
                <a:lnTo>
                  <a:pt x="133" y="55"/>
                </a:lnTo>
                <a:lnTo>
                  <a:pt x="188" y="56"/>
                </a:lnTo>
                <a:lnTo>
                  <a:pt x="228" y="38"/>
                </a:lnTo>
                <a:lnTo>
                  <a:pt x="302" y="38"/>
                </a:lnTo>
                <a:lnTo>
                  <a:pt x="322" y="55"/>
                </a:lnTo>
                <a:lnTo>
                  <a:pt x="343" y="63"/>
                </a:lnTo>
                <a:lnTo>
                  <a:pt x="394" y="60"/>
                </a:lnTo>
                <a:lnTo>
                  <a:pt x="423" y="60"/>
                </a:lnTo>
                <a:lnTo>
                  <a:pt x="462" y="73"/>
                </a:lnTo>
                <a:lnTo>
                  <a:pt x="506" y="58"/>
                </a:lnTo>
                <a:lnTo>
                  <a:pt x="545" y="70"/>
                </a:lnTo>
                <a:lnTo>
                  <a:pt x="595" y="56"/>
                </a:lnTo>
                <a:lnTo>
                  <a:pt x="662" y="77"/>
                </a:lnTo>
                <a:lnTo>
                  <a:pt x="720" y="80"/>
                </a:lnTo>
                <a:lnTo>
                  <a:pt x="793" y="72"/>
                </a:lnTo>
                <a:lnTo>
                  <a:pt x="856" y="68"/>
                </a:lnTo>
                <a:lnTo>
                  <a:pt x="898" y="72"/>
                </a:lnTo>
                <a:lnTo>
                  <a:pt x="931" y="52"/>
                </a:lnTo>
                <a:lnTo>
                  <a:pt x="993" y="13"/>
                </a:lnTo>
                <a:lnTo>
                  <a:pt x="1097" y="5"/>
                </a:lnTo>
                <a:lnTo>
                  <a:pt x="1144" y="10"/>
                </a:lnTo>
                <a:lnTo>
                  <a:pt x="1274" y="17"/>
                </a:lnTo>
                <a:lnTo>
                  <a:pt x="1378" y="0"/>
                </a:lnTo>
                <a:lnTo>
                  <a:pt x="1478" y="46"/>
                </a:lnTo>
                <a:lnTo>
                  <a:pt x="1571" y="43"/>
                </a:lnTo>
                <a:lnTo>
                  <a:pt x="1652" y="54"/>
                </a:lnTo>
                <a:lnTo>
                  <a:pt x="1727" y="46"/>
                </a:lnTo>
                <a:lnTo>
                  <a:pt x="1776" y="58"/>
                </a:lnTo>
                <a:lnTo>
                  <a:pt x="1822" y="46"/>
                </a:lnTo>
                <a:lnTo>
                  <a:pt x="1853" y="54"/>
                </a:lnTo>
                <a:lnTo>
                  <a:pt x="1919" y="45"/>
                </a:lnTo>
                <a:lnTo>
                  <a:pt x="2002" y="50"/>
                </a:lnTo>
                <a:lnTo>
                  <a:pt x="2028" y="37"/>
                </a:lnTo>
                <a:lnTo>
                  <a:pt x="2113" y="43"/>
                </a:lnTo>
                <a:lnTo>
                  <a:pt x="2276" y="37"/>
                </a:lnTo>
                <a:lnTo>
                  <a:pt x="2342" y="56"/>
                </a:lnTo>
                <a:lnTo>
                  <a:pt x="2398" y="46"/>
                </a:lnTo>
                <a:lnTo>
                  <a:pt x="2439" y="43"/>
                </a:lnTo>
                <a:lnTo>
                  <a:pt x="2480" y="38"/>
                </a:lnTo>
                <a:lnTo>
                  <a:pt x="2502" y="31"/>
                </a:lnTo>
                <a:lnTo>
                  <a:pt x="2556" y="113"/>
                </a:lnTo>
                <a:lnTo>
                  <a:pt x="2618" y="103"/>
                </a:lnTo>
                <a:lnTo>
                  <a:pt x="2725" y="116"/>
                </a:lnTo>
                <a:lnTo>
                  <a:pt x="2868" y="115"/>
                </a:lnTo>
                <a:lnTo>
                  <a:pt x="3004" y="116"/>
                </a:lnTo>
                <a:lnTo>
                  <a:pt x="3028" y="115"/>
                </a:lnTo>
                <a:lnTo>
                  <a:pt x="3078" y="113"/>
                </a:lnTo>
                <a:lnTo>
                  <a:pt x="3139" y="116"/>
                </a:lnTo>
                <a:lnTo>
                  <a:pt x="3185" y="113"/>
                </a:lnTo>
                <a:lnTo>
                  <a:pt x="3284" y="115"/>
                </a:lnTo>
                <a:lnTo>
                  <a:pt x="3416" y="117"/>
                </a:lnTo>
                <a:lnTo>
                  <a:pt x="3450" y="111"/>
                </a:lnTo>
                <a:lnTo>
                  <a:pt x="3475" y="117"/>
                </a:lnTo>
                <a:lnTo>
                  <a:pt x="3511" y="113"/>
                </a:lnTo>
                <a:lnTo>
                  <a:pt x="3523" y="110"/>
                </a:lnTo>
                <a:lnTo>
                  <a:pt x="3551" y="109"/>
                </a:lnTo>
                <a:lnTo>
                  <a:pt x="3605" y="113"/>
                </a:lnTo>
                <a:lnTo>
                  <a:pt x="3668" y="118"/>
                </a:lnTo>
                <a:lnTo>
                  <a:pt x="3704" y="111"/>
                </a:lnTo>
                <a:lnTo>
                  <a:pt x="3752" y="119"/>
                </a:lnTo>
                <a:lnTo>
                  <a:pt x="3823" y="119"/>
                </a:lnTo>
                <a:lnTo>
                  <a:pt x="3884" y="121"/>
                </a:lnTo>
                <a:lnTo>
                  <a:pt x="3949" y="109"/>
                </a:lnTo>
                <a:lnTo>
                  <a:pt x="3969" y="122"/>
                </a:lnTo>
                <a:lnTo>
                  <a:pt x="3989" y="122"/>
                </a:lnTo>
                <a:lnTo>
                  <a:pt x="3999" y="120"/>
                </a:lnTo>
                <a:lnTo>
                  <a:pt x="3999" y="122"/>
                </a:lnTo>
                <a:lnTo>
                  <a:pt x="4021" y="122"/>
                </a:lnTo>
                <a:lnTo>
                  <a:pt x="4050" y="119"/>
                </a:lnTo>
                <a:lnTo>
                  <a:pt x="4060" y="119"/>
                </a:lnTo>
                <a:lnTo>
                  <a:pt x="4115" y="122"/>
                </a:lnTo>
                <a:lnTo>
                  <a:pt x="4135" y="117"/>
                </a:lnTo>
                <a:lnTo>
                  <a:pt x="4135" y="116"/>
                </a:lnTo>
                <a:lnTo>
                  <a:pt x="4157" y="121"/>
                </a:lnTo>
                <a:lnTo>
                  <a:pt x="4177" y="122"/>
                </a:lnTo>
                <a:lnTo>
                  <a:pt x="4290" y="123"/>
                </a:lnTo>
                <a:lnTo>
                  <a:pt x="4293" y="117"/>
                </a:lnTo>
                <a:lnTo>
                  <a:pt x="4312" y="123"/>
                </a:lnTo>
                <a:lnTo>
                  <a:pt x="4314" y="122"/>
                </a:lnTo>
                <a:lnTo>
                  <a:pt x="4336" y="121"/>
                </a:lnTo>
                <a:lnTo>
                  <a:pt x="4402" y="111"/>
                </a:lnTo>
                <a:lnTo>
                  <a:pt x="4461" y="123"/>
                </a:lnTo>
                <a:lnTo>
                  <a:pt x="4502" y="123"/>
                </a:lnTo>
                <a:lnTo>
                  <a:pt x="4517" y="120"/>
                </a:lnTo>
                <a:lnTo>
                  <a:pt x="4524" y="123"/>
                </a:lnTo>
                <a:lnTo>
                  <a:pt x="4614" y="118"/>
                </a:lnTo>
                <a:lnTo>
                  <a:pt x="4571" y="123"/>
                </a:lnTo>
                <a:lnTo>
                  <a:pt x="4616" y="124"/>
                </a:lnTo>
                <a:lnTo>
                  <a:pt x="4616" y="124"/>
                </a:lnTo>
              </a:path>
            </a:pathLst>
          </a:custGeom>
          <a:solidFill>
            <a:schemeClr val="accent4">
              <a:lumMod val="75000"/>
            </a:schemeClr>
          </a:solidFill>
          <a:ln>
            <a:noFill/>
          </a:ln>
          <a:effectLst/>
          <a:extLst/>
        </p:spPr>
        <p:txBody>
          <a:bodyPr/>
          <a:lstStyle/>
          <a:p>
            <a:pPr>
              <a:defRPr/>
            </a:pPr>
            <a:endParaRPr lang="en-US" sz="1588">
              <a:solidFill>
                <a:srgbClr val="FFFF66"/>
              </a:solidFill>
            </a:endParaRPr>
          </a:p>
        </p:txBody>
      </p:sp>
      <p:sp>
        <p:nvSpPr>
          <p:cNvPr id="1048583" name="Freeform 7"/>
          <p:cNvSpPr>
            <a:spLocks/>
          </p:cNvSpPr>
          <p:nvPr/>
        </p:nvSpPr>
        <p:spPr bwMode="auto">
          <a:xfrm>
            <a:off x="2208120" y="4483101"/>
            <a:ext cx="6465233" cy="147637"/>
          </a:xfrm>
          <a:custGeom>
            <a:avLst/>
            <a:gdLst>
              <a:gd name="T0" fmla="*/ 0 w 4616"/>
              <a:gd name="T1" fmla="*/ 0 h 106"/>
              <a:gd name="T2" fmla="*/ 4615 w 4616"/>
              <a:gd name="T3" fmla="*/ 10 h 106"/>
              <a:gd name="T4" fmla="*/ 4587 w 4616"/>
              <a:gd name="T5" fmla="*/ 10 h 106"/>
              <a:gd name="T6" fmla="*/ 4483 w 4616"/>
              <a:gd name="T7" fmla="*/ 7 h 106"/>
              <a:gd name="T8" fmla="*/ 4389 w 4616"/>
              <a:gd name="T9" fmla="*/ 10 h 106"/>
              <a:gd name="T10" fmla="*/ 4294 w 4616"/>
              <a:gd name="T11" fmla="*/ 7 h 106"/>
              <a:gd name="T12" fmla="*/ 4223 w 4616"/>
              <a:gd name="T13" fmla="*/ 1 h 106"/>
              <a:gd name="T14" fmla="*/ 4154 w 4616"/>
              <a:gd name="T15" fmla="*/ 12 h 106"/>
              <a:gd name="T16" fmla="*/ 4070 w 4616"/>
              <a:gd name="T17" fmla="*/ 15 h 106"/>
              <a:gd name="T18" fmla="*/ 3954 w 4616"/>
              <a:gd name="T19" fmla="*/ 1 h 106"/>
              <a:gd name="T20" fmla="*/ 3822 w 4616"/>
              <a:gd name="T21" fmla="*/ 3 h 106"/>
              <a:gd name="T22" fmla="*/ 3718 w 4616"/>
              <a:gd name="T23" fmla="*/ 3 h 106"/>
              <a:gd name="T24" fmla="*/ 3623 w 4616"/>
              <a:gd name="T25" fmla="*/ 2 h 106"/>
              <a:gd name="T26" fmla="*/ 3471 w 4616"/>
              <a:gd name="T27" fmla="*/ 6 h 106"/>
              <a:gd name="T28" fmla="*/ 3239 w 4616"/>
              <a:gd name="T29" fmla="*/ 2 h 106"/>
              <a:gd name="T30" fmla="*/ 3045 w 4616"/>
              <a:gd name="T31" fmla="*/ 15 h 106"/>
              <a:gd name="T32" fmla="*/ 2889 w 4616"/>
              <a:gd name="T33" fmla="*/ 11 h 106"/>
              <a:gd name="T34" fmla="*/ 2794 w 4616"/>
              <a:gd name="T35" fmla="*/ 11 h 106"/>
              <a:gd name="T36" fmla="*/ 2697 w 4616"/>
              <a:gd name="T37" fmla="*/ 13 h 106"/>
              <a:gd name="T38" fmla="*/ 2588 w 4616"/>
              <a:gd name="T39" fmla="*/ 48 h 106"/>
              <a:gd name="T40" fmla="*/ 2340 w 4616"/>
              <a:gd name="T41" fmla="*/ 86 h 106"/>
              <a:gd name="T42" fmla="*/ 2218 w 4616"/>
              <a:gd name="T43" fmla="*/ 76 h 106"/>
              <a:gd name="T44" fmla="*/ 2136 w 4616"/>
              <a:gd name="T45" fmla="*/ 84 h 106"/>
              <a:gd name="T46" fmla="*/ 2060 w 4616"/>
              <a:gd name="T47" fmla="*/ 95 h 106"/>
              <a:gd name="T48" fmla="*/ 1891 w 4616"/>
              <a:gd name="T49" fmla="*/ 92 h 106"/>
              <a:gd name="T50" fmla="*/ 1612 w 4616"/>
              <a:gd name="T51" fmla="*/ 93 h 106"/>
              <a:gd name="T52" fmla="*/ 1538 w 4616"/>
              <a:gd name="T53" fmla="*/ 76 h 106"/>
              <a:gd name="T54" fmla="*/ 1423 w 4616"/>
              <a:gd name="T55" fmla="*/ 68 h 106"/>
              <a:gd name="T56" fmla="*/ 1192 w 4616"/>
              <a:gd name="T57" fmla="*/ 43 h 106"/>
              <a:gd name="T58" fmla="*/ 1109 w 4616"/>
              <a:gd name="T59" fmla="*/ 59 h 106"/>
              <a:gd name="T60" fmla="*/ 1098 w 4616"/>
              <a:gd name="T61" fmla="*/ 76 h 106"/>
              <a:gd name="T62" fmla="*/ 1003 w 4616"/>
              <a:gd name="T63" fmla="*/ 68 h 106"/>
              <a:gd name="T64" fmla="*/ 930 w 4616"/>
              <a:gd name="T65" fmla="*/ 84 h 106"/>
              <a:gd name="T66" fmla="*/ 793 w 4616"/>
              <a:gd name="T67" fmla="*/ 53 h 106"/>
              <a:gd name="T68" fmla="*/ 669 w 4616"/>
              <a:gd name="T69" fmla="*/ 68 h 106"/>
              <a:gd name="T70" fmla="*/ 627 w 4616"/>
              <a:gd name="T71" fmla="*/ 76 h 106"/>
              <a:gd name="T72" fmla="*/ 616 w 4616"/>
              <a:gd name="T73" fmla="*/ 76 h 106"/>
              <a:gd name="T74" fmla="*/ 574 w 4616"/>
              <a:gd name="T75" fmla="*/ 59 h 106"/>
              <a:gd name="T76" fmla="*/ 501 w 4616"/>
              <a:gd name="T77" fmla="*/ 50 h 106"/>
              <a:gd name="T78" fmla="*/ 480 w 4616"/>
              <a:gd name="T79" fmla="*/ 59 h 106"/>
              <a:gd name="T80" fmla="*/ 439 w 4616"/>
              <a:gd name="T81" fmla="*/ 50 h 106"/>
              <a:gd name="T82" fmla="*/ 322 w 4616"/>
              <a:gd name="T83" fmla="*/ 50 h 106"/>
              <a:gd name="T84" fmla="*/ 302 w 4616"/>
              <a:gd name="T85" fmla="*/ 76 h 106"/>
              <a:gd name="T86" fmla="*/ 218 w 4616"/>
              <a:gd name="T87" fmla="*/ 59 h 106"/>
              <a:gd name="T88" fmla="*/ 114 w 4616"/>
              <a:gd name="T89" fmla="*/ 76 h 106"/>
              <a:gd name="T90" fmla="*/ 92 w 4616"/>
              <a:gd name="T91" fmla="*/ 76 h 106"/>
              <a:gd name="T92" fmla="*/ 45 w 4616"/>
              <a:gd name="T93" fmla="*/ 76 h 106"/>
              <a:gd name="T94" fmla="*/ 0 w 4616"/>
              <a:gd name="T95"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16" h="106">
                <a:moveTo>
                  <a:pt x="0" y="70"/>
                </a:moveTo>
                <a:lnTo>
                  <a:pt x="0" y="0"/>
                </a:lnTo>
                <a:lnTo>
                  <a:pt x="4615" y="0"/>
                </a:lnTo>
                <a:lnTo>
                  <a:pt x="4615" y="10"/>
                </a:lnTo>
                <a:lnTo>
                  <a:pt x="4598" y="4"/>
                </a:lnTo>
                <a:lnTo>
                  <a:pt x="4587" y="10"/>
                </a:lnTo>
                <a:lnTo>
                  <a:pt x="4546" y="10"/>
                </a:lnTo>
                <a:lnTo>
                  <a:pt x="4483" y="7"/>
                </a:lnTo>
                <a:lnTo>
                  <a:pt x="4428" y="6"/>
                </a:lnTo>
                <a:lnTo>
                  <a:pt x="4389" y="10"/>
                </a:lnTo>
                <a:lnTo>
                  <a:pt x="4314" y="10"/>
                </a:lnTo>
                <a:lnTo>
                  <a:pt x="4294" y="7"/>
                </a:lnTo>
                <a:lnTo>
                  <a:pt x="4273" y="8"/>
                </a:lnTo>
                <a:lnTo>
                  <a:pt x="4223" y="1"/>
                </a:lnTo>
                <a:lnTo>
                  <a:pt x="4193" y="5"/>
                </a:lnTo>
                <a:lnTo>
                  <a:pt x="4154" y="12"/>
                </a:lnTo>
                <a:lnTo>
                  <a:pt x="4110" y="5"/>
                </a:lnTo>
                <a:lnTo>
                  <a:pt x="4070" y="15"/>
                </a:lnTo>
                <a:lnTo>
                  <a:pt x="4021" y="6"/>
                </a:lnTo>
                <a:lnTo>
                  <a:pt x="3954" y="1"/>
                </a:lnTo>
                <a:lnTo>
                  <a:pt x="3896" y="6"/>
                </a:lnTo>
                <a:lnTo>
                  <a:pt x="3822" y="3"/>
                </a:lnTo>
                <a:lnTo>
                  <a:pt x="3760" y="4"/>
                </a:lnTo>
                <a:lnTo>
                  <a:pt x="3718" y="3"/>
                </a:lnTo>
                <a:lnTo>
                  <a:pt x="3685" y="12"/>
                </a:lnTo>
                <a:lnTo>
                  <a:pt x="3623" y="2"/>
                </a:lnTo>
                <a:lnTo>
                  <a:pt x="3518" y="3"/>
                </a:lnTo>
                <a:lnTo>
                  <a:pt x="3471" y="6"/>
                </a:lnTo>
                <a:lnTo>
                  <a:pt x="3342" y="12"/>
                </a:lnTo>
                <a:lnTo>
                  <a:pt x="3239" y="2"/>
                </a:lnTo>
                <a:lnTo>
                  <a:pt x="3138" y="11"/>
                </a:lnTo>
                <a:lnTo>
                  <a:pt x="3045" y="15"/>
                </a:lnTo>
                <a:lnTo>
                  <a:pt x="2964" y="3"/>
                </a:lnTo>
                <a:lnTo>
                  <a:pt x="2889" y="11"/>
                </a:lnTo>
                <a:lnTo>
                  <a:pt x="2840" y="0"/>
                </a:lnTo>
                <a:lnTo>
                  <a:pt x="2794" y="11"/>
                </a:lnTo>
                <a:lnTo>
                  <a:pt x="2762" y="3"/>
                </a:lnTo>
                <a:lnTo>
                  <a:pt x="2697" y="13"/>
                </a:lnTo>
                <a:lnTo>
                  <a:pt x="2614" y="35"/>
                </a:lnTo>
                <a:lnTo>
                  <a:pt x="2588" y="48"/>
                </a:lnTo>
                <a:lnTo>
                  <a:pt x="2503" y="43"/>
                </a:lnTo>
                <a:lnTo>
                  <a:pt x="2340" y="86"/>
                </a:lnTo>
                <a:lnTo>
                  <a:pt x="2274" y="67"/>
                </a:lnTo>
                <a:lnTo>
                  <a:pt x="2218" y="76"/>
                </a:lnTo>
                <a:lnTo>
                  <a:pt x="2177" y="80"/>
                </a:lnTo>
                <a:lnTo>
                  <a:pt x="2136" y="84"/>
                </a:lnTo>
                <a:lnTo>
                  <a:pt x="2114" y="92"/>
                </a:lnTo>
                <a:lnTo>
                  <a:pt x="2060" y="95"/>
                </a:lnTo>
                <a:lnTo>
                  <a:pt x="1997" y="105"/>
                </a:lnTo>
                <a:lnTo>
                  <a:pt x="1891" y="92"/>
                </a:lnTo>
                <a:lnTo>
                  <a:pt x="1747" y="103"/>
                </a:lnTo>
                <a:lnTo>
                  <a:pt x="1612" y="93"/>
                </a:lnTo>
                <a:lnTo>
                  <a:pt x="1601" y="84"/>
                </a:lnTo>
                <a:lnTo>
                  <a:pt x="1538" y="76"/>
                </a:lnTo>
                <a:lnTo>
                  <a:pt x="1443" y="76"/>
                </a:lnTo>
                <a:lnTo>
                  <a:pt x="1423" y="68"/>
                </a:lnTo>
                <a:lnTo>
                  <a:pt x="1340" y="50"/>
                </a:lnTo>
                <a:lnTo>
                  <a:pt x="1192" y="43"/>
                </a:lnTo>
                <a:lnTo>
                  <a:pt x="1171" y="50"/>
                </a:lnTo>
                <a:lnTo>
                  <a:pt x="1109" y="59"/>
                </a:lnTo>
                <a:lnTo>
                  <a:pt x="1098" y="68"/>
                </a:lnTo>
                <a:lnTo>
                  <a:pt x="1098" y="76"/>
                </a:lnTo>
                <a:lnTo>
                  <a:pt x="1057" y="82"/>
                </a:lnTo>
                <a:lnTo>
                  <a:pt x="1003" y="68"/>
                </a:lnTo>
                <a:lnTo>
                  <a:pt x="941" y="76"/>
                </a:lnTo>
                <a:lnTo>
                  <a:pt x="930" y="84"/>
                </a:lnTo>
                <a:lnTo>
                  <a:pt x="863" y="65"/>
                </a:lnTo>
                <a:lnTo>
                  <a:pt x="793" y="53"/>
                </a:lnTo>
                <a:lnTo>
                  <a:pt x="731" y="59"/>
                </a:lnTo>
                <a:lnTo>
                  <a:pt x="669" y="68"/>
                </a:lnTo>
                <a:lnTo>
                  <a:pt x="647" y="76"/>
                </a:lnTo>
                <a:lnTo>
                  <a:pt x="627" y="76"/>
                </a:lnTo>
                <a:lnTo>
                  <a:pt x="616" y="84"/>
                </a:lnTo>
                <a:lnTo>
                  <a:pt x="616" y="76"/>
                </a:lnTo>
                <a:lnTo>
                  <a:pt x="595" y="76"/>
                </a:lnTo>
                <a:lnTo>
                  <a:pt x="574" y="59"/>
                </a:lnTo>
                <a:lnTo>
                  <a:pt x="563" y="59"/>
                </a:lnTo>
                <a:lnTo>
                  <a:pt x="501" y="50"/>
                </a:lnTo>
                <a:lnTo>
                  <a:pt x="480" y="50"/>
                </a:lnTo>
                <a:lnTo>
                  <a:pt x="480" y="59"/>
                </a:lnTo>
                <a:lnTo>
                  <a:pt x="458" y="59"/>
                </a:lnTo>
                <a:lnTo>
                  <a:pt x="439" y="50"/>
                </a:lnTo>
                <a:lnTo>
                  <a:pt x="333" y="43"/>
                </a:lnTo>
                <a:lnTo>
                  <a:pt x="322" y="50"/>
                </a:lnTo>
                <a:lnTo>
                  <a:pt x="312" y="68"/>
                </a:lnTo>
                <a:lnTo>
                  <a:pt x="302" y="76"/>
                </a:lnTo>
                <a:lnTo>
                  <a:pt x="281" y="59"/>
                </a:lnTo>
                <a:lnTo>
                  <a:pt x="218" y="59"/>
                </a:lnTo>
                <a:lnTo>
                  <a:pt x="155" y="76"/>
                </a:lnTo>
                <a:lnTo>
                  <a:pt x="114" y="76"/>
                </a:lnTo>
                <a:lnTo>
                  <a:pt x="92" y="84"/>
                </a:lnTo>
                <a:lnTo>
                  <a:pt x="92" y="76"/>
                </a:lnTo>
                <a:lnTo>
                  <a:pt x="2" y="76"/>
                </a:lnTo>
                <a:lnTo>
                  <a:pt x="45" y="76"/>
                </a:lnTo>
                <a:lnTo>
                  <a:pt x="0" y="70"/>
                </a:lnTo>
                <a:lnTo>
                  <a:pt x="0" y="70"/>
                </a:lnTo>
              </a:path>
            </a:pathLst>
          </a:custGeom>
          <a:solidFill>
            <a:schemeClr val="accent4">
              <a:lumMod val="75000"/>
            </a:schemeClr>
          </a:solidFill>
          <a:ln>
            <a:noFill/>
          </a:ln>
          <a:effectLst/>
          <a:extLst/>
        </p:spPr>
        <p:txBody>
          <a:bodyPr/>
          <a:lstStyle/>
          <a:p>
            <a:pPr>
              <a:defRPr/>
            </a:pPr>
            <a:endParaRPr lang="en-US" sz="1588">
              <a:solidFill>
                <a:srgbClr val="FFFF66"/>
              </a:solidFill>
            </a:endParaRPr>
          </a:p>
        </p:txBody>
      </p:sp>
      <p:sp>
        <p:nvSpPr>
          <p:cNvPr id="1048584" name="Freeform 8"/>
          <p:cNvSpPr>
            <a:spLocks/>
          </p:cNvSpPr>
          <p:nvPr/>
        </p:nvSpPr>
        <p:spPr bwMode="auto">
          <a:xfrm>
            <a:off x="2205038" y="2305051"/>
            <a:ext cx="6468315" cy="1355725"/>
          </a:xfrm>
          <a:custGeom>
            <a:avLst/>
            <a:gdLst>
              <a:gd name="T0" fmla="*/ 0 w 4618"/>
              <a:gd name="T1" fmla="*/ 967 h 968"/>
              <a:gd name="T2" fmla="*/ 4617 w 4618"/>
              <a:gd name="T3" fmla="*/ 967 h 968"/>
              <a:gd name="T4" fmla="*/ 4617 w 4618"/>
              <a:gd name="T5" fmla="*/ 0 h 968"/>
              <a:gd name="T6" fmla="*/ 0 w 4618"/>
              <a:gd name="T7" fmla="*/ 0 h 968"/>
              <a:gd name="T8" fmla="*/ 0 w 4618"/>
              <a:gd name="T9" fmla="*/ 967 h 968"/>
              <a:gd name="T10" fmla="*/ 0 w 4618"/>
              <a:gd name="T11" fmla="*/ 967 h 968"/>
            </a:gdLst>
            <a:ahLst/>
            <a:cxnLst>
              <a:cxn ang="0">
                <a:pos x="T0" y="T1"/>
              </a:cxn>
              <a:cxn ang="0">
                <a:pos x="T2" y="T3"/>
              </a:cxn>
              <a:cxn ang="0">
                <a:pos x="T4" y="T5"/>
              </a:cxn>
              <a:cxn ang="0">
                <a:pos x="T6" y="T7"/>
              </a:cxn>
              <a:cxn ang="0">
                <a:pos x="T8" y="T9"/>
              </a:cxn>
              <a:cxn ang="0">
                <a:pos x="T10" y="T11"/>
              </a:cxn>
            </a:cxnLst>
            <a:rect l="0" t="0" r="r" b="b"/>
            <a:pathLst>
              <a:path w="4618" h="968">
                <a:moveTo>
                  <a:pt x="0" y="967"/>
                </a:moveTo>
                <a:lnTo>
                  <a:pt x="4617" y="967"/>
                </a:lnTo>
                <a:lnTo>
                  <a:pt x="4617" y="0"/>
                </a:lnTo>
                <a:lnTo>
                  <a:pt x="0" y="0"/>
                </a:lnTo>
                <a:lnTo>
                  <a:pt x="0" y="967"/>
                </a:lnTo>
                <a:lnTo>
                  <a:pt x="0" y="967"/>
                </a:lnTo>
              </a:path>
            </a:pathLst>
          </a:custGeom>
          <a:noFill/>
          <a:ln w="18930" cap="flat" cmpd="sng">
            <a:solidFill>
              <a:schemeClr val="tx1">
                <a:lumMod val="95000"/>
                <a:lumOff val="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588">
              <a:solidFill>
                <a:srgbClr val="FFFF66"/>
              </a:solidFill>
            </a:endParaRPr>
          </a:p>
        </p:txBody>
      </p:sp>
      <p:sp>
        <p:nvSpPr>
          <p:cNvPr id="1048585" name="Text Box 9"/>
          <p:cNvSpPr txBox="1">
            <a:spLocks noChangeArrowheads="1"/>
          </p:cNvSpPr>
          <p:nvPr/>
        </p:nvSpPr>
        <p:spPr bwMode="auto">
          <a:xfrm>
            <a:off x="2397639" y="2816227"/>
            <a:ext cx="942975"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173038" indent="-173038" defTabSz="382588">
              <a:defRPr sz="2400">
                <a:solidFill>
                  <a:schemeClr val="tx1"/>
                </a:solidFill>
                <a:latin typeface="Times New Roman" charset="0"/>
                <a:ea typeface="ＭＳ Ｐゴシック" charset="0"/>
              </a:defRPr>
            </a:lvl1pPr>
            <a:lvl2pPr marL="423863" indent="-14288" defTabSz="382588">
              <a:defRPr sz="2400">
                <a:solidFill>
                  <a:schemeClr val="tx1"/>
                </a:solidFill>
                <a:latin typeface="Times New Roman" charset="0"/>
                <a:ea typeface="ＭＳ Ｐゴシック" charset="0"/>
              </a:defRPr>
            </a:lvl2pPr>
            <a:lvl3pPr marL="760413" indent="60325" defTabSz="382588">
              <a:defRPr sz="2400">
                <a:solidFill>
                  <a:schemeClr val="tx1"/>
                </a:solidFill>
                <a:latin typeface="Times New Roman" charset="0"/>
                <a:ea typeface="ＭＳ Ｐゴシック" charset="0"/>
              </a:defRPr>
            </a:lvl3pPr>
            <a:lvl4pPr marL="1230313" defTabSz="382588">
              <a:defRPr sz="2400">
                <a:solidFill>
                  <a:schemeClr val="tx1"/>
                </a:solidFill>
                <a:latin typeface="Times New Roman" charset="0"/>
                <a:ea typeface="ＭＳ Ｐゴシック" charset="0"/>
              </a:defRPr>
            </a:lvl4pPr>
            <a:lvl5pPr marL="1641475" defTabSz="382588">
              <a:defRPr sz="2400">
                <a:solidFill>
                  <a:schemeClr val="tx1"/>
                </a:solidFill>
                <a:latin typeface="Times New Roman" charset="0"/>
                <a:ea typeface="ＭＳ Ｐゴシック" charset="0"/>
              </a:defRPr>
            </a:lvl5pPr>
            <a:lvl6pPr marL="2098675" defTabSz="382588" fontAlgn="base">
              <a:spcBef>
                <a:spcPct val="0"/>
              </a:spcBef>
              <a:spcAft>
                <a:spcPct val="0"/>
              </a:spcAft>
              <a:defRPr sz="2400">
                <a:solidFill>
                  <a:schemeClr val="tx1"/>
                </a:solidFill>
                <a:latin typeface="Times New Roman" charset="0"/>
                <a:ea typeface="ＭＳ Ｐゴシック" charset="0"/>
              </a:defRPr>
            </a:lvl6pPr>
            <a:lvl7pPr marL="2555875" defTabSz="382588" fontAlgn="base">
              <a:spcBef>
                <a:spcPct val="0"/>
              </a:spcBef>
              <a:spcAft>
                <a:spcPct val="0"/>
              </a:spcAft>
              <a:defRPr sz="2400">
                <a:solidFill>
                  <a:schemeClr val="tx1"/>
                </a:solidFill>
                <a:latin typeface="Times New Roman" charset="0"/>
                <a:ea typeface="ＭＳ Ｐゴシック" charset="0"/>
              </a:defRPr>
            </a:lvl7pPr>
            <a:lvl8pPr marL="3013075" defTabSz="382588" fontAlgn="base">
              <a:spcBef>
                <a:spcPct val="0"/>
              </a:spcBef>
              <a:spcAft>
                <a:spcPct val="0"/>
              </a:spcAft>
              <a:defRPr sz="2400">
                <a:solidFill>
                  <a:schemeClr val="tx1"/>
                </a:solidFill>
                <a:latin typeface="Times New Roman" charset="0"/>
                <a:ea typeface="ＭＳ Ｐゴシック" charset="0"/>
              </a:defRPr>
            </a:lvl8pPr>
            <a:lvl9pPr marL="3470275" defTabSz="382588" fontAlgn="base">
              <a:spcBef>
                <a:spcPct val="0"/>
              </a:spcBef>
              <a:spcAft>
                <a:spcPct val="0"/>
              </a:spcAft>
              <a:defRPr sz="2400">
                <a:solidFill>
                  <a:schemeClr val="tx1"/>
                </a:solidFill>
                <a:latin typeface="Times New Roman" charset="0"/>
                <a:ea typeface="ＭＳ Ｐゴシック" charset="0"/>
              </a:defRPr>
            </a:lvl9pPr>
          </a:lstStyle>
          <a:p>
            <a:pPr eaLnBrk="0" hangingPunct="0">
              <a:buClr>
                <a:srgbClr val="FFFFFF"/>
              </a:buClr>
              <a:buSzPct val="70000"/>
              <a:buFont typeface="Arial" charset="0"/>
              <a:buNone/>
              <a:defRPr/>
            </a:pPr>
            <a:r>
              <a:rPr lang="en-US" sz="2118">
                <a:solidFill>
                  <a:schemeClr val="tx1">
                    <a:lumMod val="95000"/>
                    <a:lumOff val="5000"/>
                  </a:schemeClr>
                </a:solidFill>
                <a:latin typeface="Arial" charset="0"/>
              </a:rPr>
              <a:t>Pipe</a:t>
            </a:r>
            <a:endParaRPr lang="en-US" sz="2206">
              <a:solidFill>
                <a:schemeClr val="tx1">
                  <a:lumMod val="95000"/>
                  <a:lumOff val="5000"/>
                </a:schemeClr>
              </a:solidFill>
            </a:endParaRPr>
          </a:p>
        </p:txBody>
      </p:sp>
      <p:sp>
        <p:nvSpPr>
          <p:cNvPr id="1048586" name="Text Box 10"/>
          <p:cNvSpPr txBox="1">
            <a:spLocks noChangeArrowheads="1"/>
          </p:cNvSpPr>
          <p:nvPr/>
        </p:nvSpPr>
        <p:spPr bwMode="auto">
          <a:xfrm>
            <a:off x="6433018" y="2803527"/>
            <a:ext cx="1622471"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173038" indent="-173038" defTabSz="382588">
              <a:defRPr sz="2400">
                <a:solidFill>
                  <a:schemeClr val="tx1"/>
                </a:solidFill>
                <a:latin typeface="Times New Roman" charset="0"/>
                <a:ea typeface="ＭＳ Ｐゴシック" charset="0"/>
              </a:defRPr>
            </a:lvl1pPr>
            <a:lvl2pPr marL="423863" indent="-14288" defTabSz="382588">
              <a:defRPr sz="2400">
                <a:solidFill>
                  <a:schemeClr val="tx1"/>
                </a:solidFill>
                <a:latin typeface="Times New Roman" charset="0"/>
                <a:ea typeface="ＭＳ Ｐゴシック" charset="0"/>
              </a:defRPr>
            </a:lvl2pPr>
            <a:lvl3pPr marL="760413" indent="60325" defTabSz="382588">
              <a:defRPr sz="2400">
                <a:solidFill>
                  <a:schemeClr val="tx1"/>
                </a:solidFill>
                <a:latin typeface="Times New Roman" charset="0"/>
                <a:ea typeface="ＭＳ Ｐゴシック" charset="0"/>
              </a:defRPr>
            </a:lvl3pPr>
            <a:lvl4pPr marL="1230313" defTabSz="382588">
              <a:defRPr sz="2400">
                <a:solidFill>
                  <a:schemeClr val="tx1"/>
                </a:solidFill>
                <a:latin typeface="Times New Roman" charset="0"/>
                <a:ea typeface="ＭＳ Ｐゴシック" charset="0"/>
              </a:defRPr>
            </a:lvl4pPr>
            <a:lvl5pPr marL="1641475" defTabSz="382588">
              <a:defRPr sz="2400">
                <a:solidFill>
                  <a:schemeClr val="tx1"/>
                </a:solidFill>
                <a:latin typeface="Times New Roman" charset="0"/>
                <a:ea typeface="ＭＳ Ｐゴシック" charset="0"/>
              </a:defRPr>
            </a:lvl5pPr>
            <a:lvl6pPr marL="2098675" defTabSz="382588" fontAlgn="base">
              <a:spcBef>
                <a:spcPct val="0"/>
              </a:spcBef>
              <a:spcAft>
                <a:spcPct val="0"/>
              </a:spcAft>
              <a:defRPr sz="2400">
                <a:solidFill>
                  <a:schemeClr val="tx1"/>
                </a:solidFill>
                <a:latin typeface="Times New Roman" charset="0"/>
                <a:ea typeface="ＭＳ Ｐゴシック" charset="0"/>
              </a:defRPr>
            </a:lvl6pPr>
            <a:lvl7pPr marL="2555875" defTabSz="382588" fontAlgn="base">
              <a:spcBef>
                <a:spcPct val="0"/>
              </a:spcBef>
              <a:spcAft>
                <a:spcPct val="0"/>
              </a:spcAft>
              <a:defRPr sz="2400">
                <a:solidFill>
                  <a:schemeClr val="tx1"/>
                </a:solidFill>
                <a:latin typeface="Times New Roman" charset="0"/>
                <a:ea typeface="ＭＳ Ｐゴシック" charset="0"/>
              </a:defRPr>
            </a:lvl7pPr>
            <a:lvl8pPr marL="3013075" defTabSz="382588" fontAlgn="base">
              <a:spcBef>
                <a:spcPct val="0"/>
              </a:spcBef>
              <a:spcAft>
                <a:spcPct val="0"/>
              </a:spcAft>
              <a:defRPr sz="2400">
                <a:solidFill>
                  <a:schemeClr val="tx1"/>
                </a:solidFill>
                <a:latin typeface="Times New Roman" charset="0"/>
                <a:ea typeface="ＭＳ Ｐゴシック" charset="0"/>
              </a:defRPr>
            </a:lvl8pPr>
            <a:lvl9pPr marL="3470275" defTabSz="382588" fontAlgn="base">
              <a:spcBef>
                <a:spcPct val="0"/>
              </a:spcBef>
              <a:spcAft>
                <a:spcPct val="0"/>
              </a:spcAft>
              <a:defRPr sz="2400">
                <a:solidFill>
                  <a:schemeClr val="tx1"/>
                </a:solidFill>
                <a:latin typeface="Times New Roman" charset="0"/>
                <a:ea typeface="ＭＳ Ｐゴシック" charset="0"/>
              </a:defRPr>
            </a:lvl9pPr>
          </a:lstStyle>
          <a:p>
            <a:pPr eaLnBrk="0" hangingPunct="0">
              <a:buClr>
                <a:srgbClr val="FFFFFF"/>
              </a:buClr>
              <a:buSzPct val="70000"/>
              <a:buFont typeface="Arial" charset="0"/>
              <a:buNone/>
              <a:defRPr/>
            </a:pPr>
            <a:r>
              <a:rPr lang="en-US" sz="2118">
                <a:latin typeface="Arial" charset="0"/>
              </a:rPr>
              <a:t>Bleach or Cl</a:t>
            </a:r>
            <a:r>
              <a:rPr lang="en-US" sz="2118" baseline="-25000">
                <a:latin typeface="Arial" charset="0"/>
              </a:rPr>
              <a:t>2</a:t>
            </a:r>
            <a:endParaRPr lang="en-US" sz="2206" baseline="-25000"/>
          </a:p>
        </p:txBody>
      </p:sp>
      <p:sp>
        <p:nvSpPr>
          <p:cNvPr id="1048587" name="Line 11"/>
          <p:cNvSpPr>
            <a:spLocks noChangeShapeType="1"/>
          </p:cNvSpPr>
          <p:nvPr/>
        </p:nvSpPr>
        <p:spPr bwMode="auto">
          <a:xfrm flipH="1">
            <a:off x="5727326" y="2998789"/>
            <a:ext cx="591671" cy="0"/>
          </a:xfrm>
          <a:prstGeom prst="line">
            <a:avLst/>
          </a:prstGeom>
          <a:noFill/>
          <a:ln w="1893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588">
              <a:solidFill>
                <a:srgbClr val="FFFF66"/>
              </a:solidFill>
            </a:endParaRPr>
          </a:p>
        </p:txBody>
      </p:sp>
      <p:sp>
        <p:nvSpPr>
          <p:cNvPr id="1048588" name="Freeform 12"/>
          <p:cNvSpPr>
            <a:spLocks/>
          </p:cNvSpPr>
          <p:nvPr/>
        </p:nvSpPr>
        <p:spPr bwMode="auto">
          <a:xfrm>
            <a:off x="4602537" y="2552701"/>
            <a:ext cx="1126331" cy="936625"/>
          </a:xfrm>
          <a:custGeom>
            <a:avLst/>
            <a:gdLst>
              <a:gd name="T0" fmla="*/ 136 w 157"/>
              <a:gd name="T1" fmla="*/ 0 h 669"/>
              <a:gd name="T2" fmla="*/ 102 w 157"/>
              <a:gd name="T3" fmla="*/ 37 h 669"/>
              <a:gd name="T4" fmla="*/ 73 w 157"/>
              <a:gd name="T5" fmla="*/ 76 h 669"/>
              <a:gd name="T6" fmla="*/ 49 w 157"/>
              <a:gd name="T7" fmla="*/ 117 h 669"/>
              <a:gd name="T8" fmla="*/ 30 w 157"/>
              <a:gd name="T9" fmla="*/ 160 h 669"/>
              <a:gd name="T10" fmla="*/ 15 w 157"/>
              <a:gd name="T11" fmla="*/ 204 h 669"/>
              <a:gd name="T12" fmla="*/ 5 w 157"/>
              <a:gd name="T13" fmla="*/ 248 h 669"/>
              <a:gd name="T14" fmla="*/ 0 w 157"/>
              <a:gd name="T15" fmla="*/ 294 h 669"/>
              <a:gd name="T16" fmla="*/ 0 w 157"/>
              <a:gd name="T17" fmla="*/ 339 h 669"/>
              <a:gd name="T18" fmla="*/ 3 w 157"/>
              <a:gd name="T19" fmla="*/ 386 h 669"/>
              <a:gd name="T20" fmla="*/ 11 w 157"/>
              <a:gd name="T21" fmla="*/ 431 h 669"/>
              <a:gd name="T22" fmla="*/ 23 w 157"/>
              <a:gd name="T23" fmla="*/ 475 h 669"/>
              <a:gd name="T24" fmla="*/ 41 w 157"/>
              <a:gd name="T25" fmla="*/ 518 h 669"/>
              <a:gd name="T26" fmla="*/ 63 w 157"/>
              <a:gd name="T27" fmla="*/ 559 h 669"/>
              <a:gd name="T28" fmla="*/ 90 w 157"/>
              <a:gd name="T29" fmla="*/ 598 h 669"/>
              <a:gd name="T30" fmla="*/ 120 w 157"/>
              <a:gd name="T31" fmla="*/ 635 h 669"/>
              <a:gd name="T32" fmla="*/ 156 w 157"/>
              <a:gd name="T33" fmla="*/ 66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669">
                <a:moveTo>
                  <a:pt x="136" y="0"/>
                </a:moveTo>
                <a:lnTo>
                  <a:pt x="102" y="37"/>
                </a:lnTo>
                <a:lnTo>
                  <a:pt x="73" y="76"/>
                </a:lnTo>
                <a:lnTo>
                  <a:pt x="49" y="117"/>
                </a:lnTo>
                <a:lnTo>
                  <a:pt x="30" y="160"/>
                </a:lnTo>
                <a:lnTo>
                  <a:pt x="15" y="204"/>
                </a:lnTo>
                <a:lnTo>
                  <a:pt x="5" y="248"/>
                </a:lnTo>
                <a:lnTo>
                  <a:pt x="0" y="294"/>
                </a:lnTo>
                <a:lnTo>
                  <a:pt x="0" y="339"/>
                </a:lnTo>
                <a:lnTo>
                  <a:pt x="3" y="386"/>
                </a:lnTo>
                <a:lnTo>
                  <a:pt x="11" y="431"/>
                </a:lnTo>
                <a:lnTo>
                  <a:pt x="23" y="475"/>
                </a:lnTo>
                <a:lnTo>
                  <a:pt x="41" y="518"/>
                </a:lnTo>
                <a:lnTo>
                  <a:pt x="63" y="559"/>
                </a:lnTo>
                <a:lnTo>
                  <a:pt x="90" y="598"/>
                </a:lnTo>
                <a:lnTo>
                  <a:pt x="120" y="635"/>
                </a:lnTo>
                <a:lnTo>
                  <a:pt x="156" y="668"/>
                </a:lnTo>
              </a:path>
            </a:pathLst>
          </a:custGeom>
          <a:noFill/>
          <a:ln w="18930" cap="flat" cmpd="sng">
            <a:solidFill>
              <a:schemeClr val="tx1">
                <a:lumMod val="95000"/>
                <a:lumOff val="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588">
              <a:solidFill>
                <a:srgbClr val="FFFF66"/>
              </a:solidFill>
            </a:endParaRPr>
          </a:p>
        </p:txBody>
      </p:sp>
      <p:sp>
        <p:nvSpPr>
          <p:cNvPr id="1048589" name="Freeform 13"/>
          <p:cNvSpPr>
            <a:spLocks/>
          </p:cNvSpPr>
          <p:nvPr/>
        </p:nvSpPr>
        <p:spPr bwMode="auto">
          <a:xfrm>
            <a:off x="2205038" y="4486276"/>
            <a:ext cx="6468315" cy="1357312"/>
          </a:xfrm>
          <a:custGeom>
            <a:avLst/>
            <a:gdLst>
              <a:gd name="T0" fmla="*/ 0 w 4618"/>
              <a:gd name="T1" fmla="*/ 968 h 969"/>
              <a:gd name="T2" fmla="*/ 4617 w 4618"/>
              <a:gd name="T3" fmla="*/ 968 h 969"/>
              <a:gd name="T4" fmla="*/ 4617 w 4618"/>
              <a:gd name="T5" fmla="*/ 0 h 969"/>
              <a:gd name="T6" fmla="*/ 0 w 4618"/>
              <a:gd name="T7" fmla="*/ 0 h 969"/>
              <a:gd name="T8" fmla="*/ 0 w 4618"/>
              <a:gd name="T9" fmla="*/ 968 h 969"/>
              <a:gd name="T10" fmla="*/ 0 w 4618"/>
              <a:gd name="T11" fmla="*/ 968 h 969"/>
            </a:gdLst>
            <a:ahLst/>
            <a:cxnLst>
              <a:cxn ang="0">
                <a:pos x="T0" y="T1"/>
              </a:cxn>
              <a:cxn ang="0">
                <a:pos x="T2" y="T3"/>
              </a:cxn>
              <a:cxn ang="0">
                <a:pos x="T4" y="T5"/>
              </a:cxn>
              <a:cxn ang="0">
                <a:pos x="T6" y="T7"/>
              </a:cxn>
              <a:cxn ang="0">
                <a:pos x="T8" y="T9"/>
              </a:cxn>
              <a:cxn ang="0">
                <a:pos x="T10" y="T11"/>
              </a:cxn>
            </a:cxnLst>
            <a:rect l="0" t="0" r="r" b="b"/>
            <a:pathLst>
              <a:path w="4618" h="969">
                <a:moveTo>
                  <a:pt x="0" y="968"/>
                </a:moveTo>
                <a:lnTo>
                  <a:pt x="4617" y="968"/>
                </a:lnTo>
                <a:lnTo>
                  <a:pt x="4617" y="0"/>
                </a:lnTo>
                <a:lnTo>
                  <a:pt x="0" y="0"/>
                </a:lnTo>
                <a:lnTo>
                  <a:pt x="0" y="968"/>
                </a:lnTo>
                <a:lnTo>
                  <a:pt x="0" y="968"/>
                </a:lnTo>
              </a:path>
            </a:pathLst>
          </a:custGeom>
          <a:noFill/>
          <a:ln w="18930" cap="flat" cmpd="sng">
            <a:solidFill>
              <a:schemeClr val="tx1">
                <a:lumMod val="95000"/>
                <a:lumOff val="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588">
              <a:solidFill>
                <a:srgbClr val="FFFF66"/>
              </a:solidFill>
            </a:endParaRPr>
          </a:p>
        </p:txBody>
      </p:sp>
      <p:sp>
        <p:nvSpPr>
          <p:cNvPr id="1048590" name="Text Box 14"/>
          <p:cNvSpPr txBox="1">
            <a:spLocks noChangeArrowheads="1"/>
          </p:cNvSpPr>
          <p:nvPr/>
        </p:nvSpPr>
        <p:spPr bwMode="auto">
          <a:xfrm>
            <a:off x="2397639" y="4972051"/>
            <a:ext cx="9429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173038" indent="-173038" defTabSz="382588">
              <a:defRPr sz="2400">
                <a:solidFill>
                  <a:schemeClr val="tx1"/>
                </a:solidFill>
                <a:latin typeface="Times New Roman" charset="0"/>
                <a:ea typeface="ＭＳ Ｐゴシック" charset="0"/>
              </a:defRPr>
            </a:lvl1pPr>
            <a:lvl2pPr marL="423863" indent="-14288" defTabSz="382588">
              <a:defRPr sz="2400">
                <a:solidFill>
                  <a:schemeClr val="tx1"/>
                </a:solidFill>
                <a:latin typeface="Times New Roman" charset="0"/>
                <a:ea typeface="ＭＳ Ｐゴシック" charset="0"/>
              </a:defRPr>
            </a:lvl2pPr>
            <a:lvl3pPr marL="760413" indent="60325" defTabSz="382588">
              <a:defRPr sz="2400">
                <a:solidFill>
                  <a:schemeClr val="tx1"/>
                </a:solidFill>
                <a:latin typeface="Times New Roman" charset="0"/>
                <a:ea typeface="ＭＳ Ｐゴシック" charset="0"/>
              </a:defRPr>
            </a:lvl3pPr>
            <a:lvl4pPr marL="1230313" defTabSz="382588">
              <a:defRPr sz="2400">
                <a:solidFill>
                  <a:schemeClr val="tx1"/>
                </a:solidFill>
                <a:latin typeface="Times New Roman" charset="0"/>
                <a:ea typeface="ＭＳ Ｐゴシック" charset="0"/>
              </a:defRPr>
            </a:lvl4pPr>
            <a:lvl5pPr marL="1641475" defTabSz="382588">
              <a:defRPr sz="2400">
                <a:solidFill>
                  <a:schemeClr val="tx1"/>
                </a:solidFill>
                <a:latin typeface="Times New Roman" charset="0"/>
                <a:ea typeface="ＭＳ Ｐゴシック" charset="0"/>
              </a:defRPr>
            </a:lvl5pPr>
            <a:lvl6pPr marL="2098675" defTabSz="382588" fontAlgn="base">
              <a:spcBef>
                <a:spcPct val="0"/>
              </a:spcBef>
              <a:spcAft>
                <a:spcPct val="0"/>
              </a:spcAft>
              <a:defRPr sz="2400">
                <a:solidFill>
                  <a:schemeClr val="tx1"/>
                </a:solidFill>
                <a:latin typeface="Times New Roman" charset="0"/>
                <a:ea typeface="ＭＳ Ｐゴシック" charset="0"/>
              </a:defRPr>
            </a:lvl6pPr>
            <a:lvl7pPr marL="2555875" defTabSz="382588" fontAlgn="base">
              <a:spcBef>
                <a:spcPct val="0"/>
              </a:spcBef>
              <a:spcAft>
                <a:spcPct val="0"/>
              </a:spcAft>
              <a:defRPr sz="2400">
                <a:solidFill>
                  <a:schemeClr val="tx1"/>
                </a:solidFill>
                <a:latin typeface="Times New Roman" charset="0"/>
                <a:ea typeface="ＭＳ Ｐゴシック" charset="0"/>
              </a:defRPr>
            </a:lvl7pPr>
            <a:lvl8pPr marL="3013075" defTabSz="382588" fontAlgn="base">
              <a:spcBef>
                <a:spcPct val="0"/>
              </a:spcBef>
              <a:spcAft>
                <a:spcPct val="0"/>
              </a:spcAft>
              <a:defRPr sz="2400">
                <a:solidFill>
                  <a:schemeClr val="tx1"/>
                </a:solidFill>
                <a:latin typeface="Times New Roman" charset="0"/>
                <a:ea typeface="ＭＳ Ｐゴシック" charset="0"/>
              </a:defRPr>
            </a:lvl8pPr>
            <a:lvl9pPr marL="3470275" defTabSz="382588" fontAlgn="base">
              <a:spcBef>
                <a:spcPct val="0"/>
              </a:spcBef>
              <a:spcAft>
                <a:spcPct val="0"/>
              </a:spcAft>
              <a:defRPr sz="2400">
                <a:solidFill>
                  <a:schemeClr val="tx1"/>
                </a:solidFill>
                <a:latin typeface="Times New Roman" charset="0"/>
                <a:ea typeface="ＭＳ Ｐゴシック" charset="0"/>
              </a:defRPr>
            </a:lvl9pPr>
          </a:lstStyle>
          <a:p>
            <a:pPr eaLnBrk="0" hangingPunct="0">
              <a:buClr>
                <a:srgbClr val="FFFFFF"/>
              </a:buClr>
              <a:buSzPct val="70000"/>
              <a:buFont typeface="Arial" charset="0"/>
              <a:buNone/>
              <a:defRPr/>
            </a:pPr>
            <a:r>
              <a:rPr lang="en-US" sz="2118">
                <a:solidFill>
                  <a:schemeClr val="tx1">
                    <a:lumMod val="95000"/>
                    <a:lumOff val="5000"/>
                  </a:schemeClr>
                </a:solidFill>
                <a:latin typeface="Arial" charset="0"/>
              </a:rPr>
              <a:t>Pipe</a:t>
            </a:r>
            <a:endParaRPr lang="en-US" sz="2206">
              <a:solidFill>
                <a:schemeClr val="tx1">
                  <a:lumMod val="95000"/>
                  <a:lumOff val="5000"/>
                </a:schemeClr>
              </a:solidFill>
            </a:endParaRPr>
          </a:p>
        </p:txBody>
      </p:sp>
      <p:sp>
        <p:nvSpPr>
          <p:cNvPr id="1048591" name="Text Box 15"/>
          <p:cNvSpPr txBox="1">
            <a:spLocks noChangeArrowheads="1"/>
          </p:cNvSpPr>
          <p:nvPr/>
        </p:nvSpPr>
        <p:spPr bwMode="auto">
          <a:xfrm>
            <a:off x="6482323" y="4978402"/>
            <a:ext cx="969169"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173038" indent="-173038" defTabSz="382588">
              <a:defRPr sz="2400">
                <a:solidFill>
                  <a:schemeClr val="tx1"/>
                </a:solidFill>
                <a:latin typeface="Times New Roman" charset="0"/>
                <a:ea typeface="ＭＳ Ｐゴシック" charset="0"/>
              </a:defRPr>
            </a:lvl1pPr>
            <a:lvl2pPr marL="423863" indent="-14288" defTabSz="382588">
              <a:defRPr sz="2400">
                <a:solidFill>
                  <a:schemeClr val="tx1"/>
                </a:solidFill>
                <a:latin typeface="Times New Roman" charset="0"/>
                <a:ea typeface="ＭＳ Ｐゴシック" charset="0"/>
              </a:defRPr>
            </a:lvl2pPr>
            <a:lvl3pPr marL="760413" indent="60325" defTabSz="382588">
              <a:defRPr sz="2400">
                <a:solidFill>
                  <a:schemeClr val="tx1"/>
                </a:solidFill>
                <a:latin typeface="Times New Roman" charset="0"/>
                <a:ea typeface="ＭＳ Ｐゴシック" charset="0"/>
              </a:defRPr>
            </a:lvl3pPr>
            <a:lvl4pPr marL="1230313" defTabSz="382588">
              <a:defRPr sz="2400">
                <a:solidFill>
                  <a:schemeClr val="tx1"/>
                </a:solidFill>
                <a:latin typeface="Times New Roman" charset="0"/>
                <a:ea typeface="ＭＳ Ｐゴシック" charset="0"/>
              </a:defRPr>
            </a:lvl4pPr>
            <a:lvl5pPr marL="1641475" defTabSz="382588">
              <a:defRPr sz="2400">
                <a:solidFill>
                  <a:schemeClr val="tx1"/>
                </a:solidFill>
                <a:latin typeface="Times New Roman" charset="0"/>
                <a:ea typeface="ＭＳ Ｐゴシック" charset="0"/>
              </a:defRPr>
            </a:lvl5pPr>
            <a:lvl6pPr marL="2098675" defTabSz="382588" fontAlgn="base">
              <a:spcBef>
                <a:spcPct val="0"/>
              </a:spcBef>
              <a:spcAft>
                <a:spcPct val="0"/>
              </a:spcAft>
              <a:defRPr sz="2400">
                <a:solidFill>
                  <a:schemeClr val="tx1"/>
                </a:solidFill>
                <a:latin typeface="Times New Roman" charset="0"/>
                <a:ea typeface="ＭＳ Ｐゴシック" charset="0"/>
              </a:defRPr>
            </a:lvl6pPr>
            <a:lvl7pPr marL="2555875" defTabSz="382588" fontAlgn="base">
              <a:spcBef>
                <a:spcPct val="0"/>
              </a:spcBef>
              <a:spcAft>
                <a:spcPct val="0"/>
              </a:spcAft>
              <a:defRPr sz="2400">
                <a:solidFill>
                  <a:schemeClr val="tx1"/>
                </a:solidFill>
                <a:latin typeface="Times New Roman" charset="0"/>
                <a:ea typeface="ＭＳ Ｐゴシック" charset="0"/>
              </a:defRPr>
            </a:lvl7pPr>
            <a:lvl8pPr marL="3013075" defTabSz="382588" fontAlgn="base">
              <a:spcBef>
                <a:spcPct val="0"/>
              </a:spcBef>
              <a:spcAft>
                <a:spcPct val="0"/>
              </a:spcAft>
              <a:defRPr sz="2400">
                <a:solidFill>
                  <a:schemeClr val="tx1"/>
                </a:solidFill>
                <a:latin typeface="Times New Roman" charset="0"/>
                <a:ea typeface="ＭＳ Ｐゴシック" charset="0"/>
              </a:defRPr>
            </a:lvl8pPr>
            <a:lvl9pPr marL="3470275" defTabSz="382588" fontAlgn="base">
              <a:spcBef>
                <a:spcPct val="0"/>
              </a:spcBef>
              <a:spcAft>
                <a:spcPct val="0"/>
              </a:spcAft>
              <a:defRPr sz="2400">
                <a:solidFill>
                  <a:schemeClr val="tx1"/>
                </a:solidFill>
                <a:latin typeface="Times New Roman" charset="0"/>
                <a:ea typeface="ＭＳ Ｐゴシック" charset="0"/>
              </a:defRPr>
            </a:lvl9pPr>
          </a:lstStyle>
          <a:p>
            <a:pPr eaLnBrk="0" hangingPunct="0">
              <a:buClr>
                <a:srgbClr val="FFFFFF"/>
              </a:buClr>
              <a:buSzPct val="70000"/>
              <a:buFont typeface="Arial" charset="0"/>
              <a:buNone/>
              <a:defRPr/>
            </a:pPr>
            <a:r>
              <a:rPr lang="en-US" sz="2118" dirty="0">
                <a:solidFill>
                  <a:schemeClr val="tx1">
                    <a:lumMod val="95000"/>
                    <a:lumOff val="5000"/>
                  </a:schemeClr>
                </a:solidFill>
                <a:latin typeface="Arial" charset="0"/>
              </a:rPr>
              <a:t>ClO</a:t>
            </a:r>
            <a:r>
              <a:rPr lang="en-US" sz="1500" dirty="0">
                <a:solidFill>
                  <a:schemeClr val="tx1">
                    <a:lumMod val="95000"/>
                    <a:lumOff val="5000"/>
                  </a:schemeClr>
                </a:solidFill>
                <a:latin typeface="Arial" charset="0"/>
              </a:rPr>
              <a:t>2</a:t>
            </a:r>
            <a:endParaRPr lang="en-US" sz="2206" dirty="0">
              <a:solidFill>
                <a:schemeClr val="tx1">
                  <a:lumMod val="95000"/>
                  <a:lumOff val="5000"/>
                </a:schemeClr>
              </a:solidFill>
            </a:endParaRPr>
          </a:p>
        </p:txBody>
      </p:sp>
      <p:sp>
        <p:nvSpPr>
          <p:cNvPr id="1048592" name="Line 16"/>
          <p:cNvSpPr>
            <a:spLocks noChangeShapeType="1"/>
          </p:cNvSpPr>
          <p:nvPr/>
        </p:nvSpPr>
        <p:spPr bwMode="auto">
          <a:xfrm flipH="1">
            <a:off x="5727326" y="5173663"/>
            <a:ext cx="591671" cy="0"/>
          </a:xfrm>
          <a:prstGeom prst="line">
            <a:avLst/>
          </a:prstGeom>
          <a:noFill/>
          <a:ln w="1893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588">
              <a:solidFill>
                <a:srgbClr val="FFFF66"/>
              </a:solidFill>
            </a:endParaRPr>
          </a:p>
        </p:txBody>
      </p:sp>
      <p:sp>
        <p:nvSpPr>
          <p:cNvPr id="1048593" name="Freeform 17"/>
          <p:cNvSpPr>
            <a:spLocks/>
          </p:cNvSpPr>
          <p:nvPr/>
        </p:nvSpPr>
        <p:spPr bwMode="auto">
          <a:xfrm>
            <a:off x="5564000" y="4727576"/>
            <a:ext cx="408315" cy="936625"/>
          </a:xfrm>
          <a:custGeom>
            <a:avLst/>
            <a:gdLst>
              <a:gd name="T0" fmla="*/ 136 w 157"/>
              <a:gd name="T1" fmla="*/ 0 h 669"/>
              <a:gd name="T2" fmla="*/ 102 w 157"/>
              <a:gd name="T3" fmla="*/ 37 h 669"/>
              <a:gd name="T4" fmla="*/ 73 w 157"/>
              <a:gd name="T5" fmla="*/ 76 h 669"/>
              <a:gd name="T6" fmla="*/ 49 w 157"/>
              <a:gd name="T7" fmla="*/ 117 h 669"/>
              <a:gd name="T8" fmla="*/ 30 w 157"/>
              <a:gd name="T9" fmla="*/ 160 h 669"/>
              <a:gd name="T10" fmla="*/ 15 w 157"/>
              <a:gd name="T11" fmla="*/ 204 h 669"/>
              <a:gd name="T12" fmla="*/ 5 w 157"/>
              <a:gd name="T13" fmla="*/ 249 h 669"/>
              <a:gd name="T14" fmla="*/ 0 w 157"/>
              <a:gd name="T15" fmla="*/ 294 h 669"/>
              <a:gd name="T16" fmla="*/ 0 w 157"/>
              <a:gd name="T17" fmla="*/ 339 h 669"/>
              <a:gd name="T18" fmla="*/ 3 w 157"/>
              <a:gd name="T19" fmla="*/ 386 h 669"/>
              <a:gd name="T20" fmla="*/ 11 w 157"/>
              <a:gd name="T21" fmla="*/ 431 h 669"/>
              <a:gd name="T22" fmla="*/ 23 w 157"/>
              <a:gd name="T23" fmla="*/ 475 h 669"/>
              <a:gd name="T24" fmla="*/ 41 w 157"/>
              <a:gd name="T25" fmla="*/ 518 h 669"/>
              <a:gd name="T26" fmla="*/ 63 w 157"/>
              <a:gd name="T27" fmla="*/ 559 h 669"/>
              <a:gd name="T28" fmla="*/ 90 w 157"/>
              <a:gd name="T29" fmla="*/ 599 h 669"/>
              <a:gd name="T30" fmla="*/ 120 w 157"/>
              <a:gd name="T31" fmla="*/ 635 h 669"/>
              <a:gd name="T32" fmla="*/ 156 w 157"/>
              <a:gd name="T33" fmla="*/ 66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669">
                <a:moveTo>
                  <a:pt x="136" y="0"/>
                </a:moveTo>
                <a:lnTo>
                  <a:pt x="102" y="37"/>
                </a:lnTo>
                <a:lnTo>
                  <a:pt x="73" y="76"/>
                </a:lnTo>
                <a:lnTo>
                  <a:pt x="49" y="117"/>
                </a:lnTo>
                <a:lnTo>
                  <a:pt x="30" y="160"/>
                </a:lnTo>
                <a:lnTo>
                  <a:pt x="15" y="204"/>
                </a:lnTo>
                <a:lnTo>
                  <a:pt x="5" y="249"/>
                </a:lnTo>
                <a:lnTo>
                  <a:pt x="0" y="294"/>
                </a:lnTo>
                <a:lnTo>
                  <a:pt x="0" y="339"/>
                </a:lnTo>
                <a:lnTo>
                  <a:pt x="3" y="386"/>
                </a:lnTo>
                <a:lnTo>
                  <a:pt x="11" y="431"/>
                </a:lnTo>
                <a:lnTo>
                  <a:pt x="23" y="475"/>
                </a:lnTo>
                <a:lnTo>
                  <a:pt x="41" y="518"/>
                </a:lnTo>
                <a:lnTo>
                  <a:pt x="63" y="559"/>
                </a:lnTo>
                <a:lnTo>
                  <a:pt x="90" y="599"/>
                </a:lnTo>
                <a:lnTo>
                  <a:pt x="120" y="635"/>
                </a:lnTo>
                <a:lnTo>
                  <a:pt x="156" y="668"/>
                </a:lnTo>
              </a:path>
            </a:pathLst>
          </a:custGeom>
          <a:noFill/>
          <a:ln w="18930" cap="flat" cmpd="sng">
            <a:solidFill>
              <a:schemeClr val="tx1">
                <a:lumMod val="95000"/>
                <a:lumOff val="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588">
              <a:solidFill>
                <a:srgbClr val="FFFF66"/>
              </a:solidFill>
            </a:endParaRPr>
          </a:p>
        </p:txBody>
      </p:sp>
      <p:sp>
        <p:nvSpPr>
          <p:cNvPr id="1048594" name="Text Box 18"/>
          <p:cNvSpPr txBox="1">
            <a:spLocks noChangeArrowheads="1"/>
          </p:cNvSpPr>
          <p:nvPr/>
        </p:nvSpPr>
        <p:spPr bwMode="auto">
          <a:xfrm>
            <a:off x="534801" y="2828927"/>
            <a:ext cx="14206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173038" indent="-173038" defTabSz="382588">
              <a:defRPr sz="2400">
                <a:solidFill>
                  <a:schemeClr val="tx1"/>
                </a:solidFill>
                <a:latin typeface="Times New Roman" charset="0"/>
                <a:ea typeface="ＭＳ Ｐゴシック" charset="0"/>
              </a:defRPr>
            </a:lvl1pPr>
            <a:lvl2pPr marL="423863" indent="-14288" defTabSz="382588">
              <a:defRPr sz="2400">
                <a:solidFill>
                  <a:schemeClr val="tx1"/>
                </a:solidFill>
                <a:latin typeface="Times New Roman" charset="0"/>
                <a:ea typeface="ＭＳ Ｐゴシック" charset="0"/>
              </a:defRPr>
            </a:lvl2pPr>
            <a:lvl3pPr marL="760413" indent="60325" defTabSz="382588">
              <a:defRPr sz="2400">
                <a:solidFill>
                  <a:schemeClr val="tx1"/>
                </a:solidFill>
                <a:latin typeface="Times New Roman" charset="0"/>
                <a:ea typeface="ＭＳ Ｐゴシック" charset="0"/>
              </a:defRPr>
            </a:lvl3pPr>
            <a:lvl4pPr marL="1230313" defTabSz="382588">
              <a:defRPr sz="2400">
                <a:solidFill>
                  <a:schemeClr val="tx1"/>
                </a:solidFill>
                <a:latin typeface="Times New Roman" charset="0"/>
                <a:ea typeface="ＭＳ Ｐゴシック" charset="0"/>
              </a:defRPr>
            </a:lvl4pPr>
            <a:lvl5pPr marL="1641475" defTabSz="382588">
              <a:defRPr sz="2400">
                <a:solidFill>
                  <a:schemeClr val="tx1"/>
                </a:solidFill>
                <a:latin typeface="Times New Roman" charset="0"/>
                <a:ea typeface="ＭＳ Ｐゴシック" charset="0"/>
              </a:defRPr>
            </a:lvl5pPr>
            <a:lvl6pPr marL="2098675" defTabSz="382588" fontAlgn="base">
              <a:spcBef>
                <a:spcPct val="0"/>
              </a:spcBef>
              <a:spcAft>
                <a:spcPct val="0"/>
              </a:spcAft>
              <a:defRPr sz="2400">
                <a:solidFill>
                  <a:schemeClr val="tx1"/>
                </a:solidFill>
                <a:latin typeface="Times New Roman" charset="0"/>
                <a:ea typeface="ＭＳ Ｐゴシック" charset="0"/>
              </a:defRPr>
            </a:lvl6pPr>
            <a:lvl7pPr marL="2555875" defTabSz="382588" fontAlgn="base">
              <a:spcBef>
                <a:spcPct val="0"/>
              </a:spcBef>
              <a:spcAft>
                <a:spcPct val="0"/>
              </a:spcAft>
              <a:defRPr sz="2400">
                <a:solidFill>
                  <a:schemeClr val="tx1"/>
                </a:solidFill>
                <a:latin typeface="Times New Roman" charset="0"/>
                <a:ea typeface="ＭＳ Ｐゴシック" charset="0"/>
              </a:defRPr>
            </a:lvl7pPr>
            <a:lvl8pPr marL="3013075" defTabSz="382588" fontAlgn="base">
              <a:spcBef>
                <a:spcPct val="0"/>
              </a:spcBef>
              <a:spcAft>
                <a:spcPct val="0"/>
              </a:spcAft>
              <a:defRPr sz="2400">
                <a:solidFill>
                  <a:schemeClr val="tx1"/>
                </a:solidFill>
                <a:latin typeface="Times New Roman" charset="0"/>
                <a:ea typeface="ＭＳ Ｐゴシック" charset="0"/>
              </a:defRPr>
            </a:lvl8pPr>
            <a:lvl9pPr marL="3470275" defTabSz="382588" fontAlgn="base">
              <a:spcBef>
                <a:spcPct val="0"/>
              </a:spcBef>
              <a:spcAft>
                <a:spcPct val="0"/>
              </a:spcAft>
              <a:defRPr sz="2400">
                <a:solidFill>
                  <a:schemeClr val="tx1"/>
                </a:solidFill>
                <a:latin typeface="Times New Roman" charset="0"/>
                <a:ea typeface="ＭＳ Ｐゴシック" charset="0"/>
              </a:defRPr>
            </a:lvl9pPr>
          </a:lstStyle>
          <a:p>
            <a:pPr eaLnBrk="0" hangingPunct="0">
              <a:buClr>
                <a:srgbClr val="FFFFFF"/>
              </a:buClr>
              <a:buSzPct val="70000"/>
              <a:buFont typeface="Arial" charset="0"/>
              <a:buNone/>
              <a:defRPr/>
            </a:pPr>
            <a:r>
              <a:rPr lang="en-US" sz="1500" b="1" dirty="0">
                <a:solidFill>
                  <a:schemeClr val="tx1">
                    <a:lumMod val="95000"/>
                    <a:lumOff val="5000"/>
                  </a:schemeClr>
                </a:solidFill>
                <a:latin typeface="Arial" charset="0"/>
              </a:rPr>
              <a:t>Cl</a:t>
            </a:r>
            <a:r>
              <a:rPr lang="en-US" sz="1059" b="1" dirty="0">
                <a:solidFill>
                  <a:schemeClr val="tx1">
                    <a:lumMod val="95000"/>
                    <a:lumOff val="5000"/>
                  </a:schemeClr>
                </a:solidFill>
                <a:latin typeface="Arial" charset="0"/>
              </a:rPr>
              <a:t>2</a:t>
            </a:r>
            <a:r>
              <a:rPr lang="en-US" sz="1500" b="1" dirty="0">
                <a:solidFill>
                  <a:schemeClr val="tx1">
                    <a:lumMod val="95000"/>
                    <a:lumOff val="5000"/>
                  </a:schemeClr>
                </a:solidFill>
                <a:latin typeface="Arial" charset="0"/>
              </a:rPr>
              <a:t> Residual</a:t>
            </a:r>
            <a:endParaRPr lang="en-US" sz="2206" dirty="0">
              <a:solidFill>
                <a:schemeClr val="tx1">
                  <a:lumMod val="95000"/>
                  <a:lumOff val="5000"/>
                </a:schemeClr>
              </a:solidFill>
            </a:endParaRPr>
          </a:p>
        </p:txBody>
      </p:sp>
      <p:sp>
        <p:nvSpPr>
          <p:cNvPr id="1048595" name="Text Box 19"/>
          <p:cNvSpPr txBox="1">
            <a:spLocks noChangeArrowheads="1"/>
          </p:cNvSpPr>
          <p:nvPr/>
        </p:nvSpPr>
        <p:spPr bwMode="auto">
          <a:xfrm>
            <a:off x="274405" y="4864101"/>
            <a:ext cx="1898276"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173038" indent="-173038" defTabSz="382588">
              <a:defRPr sz="2400">
                <a:solidFill>
                  <a:schemeClr val="tx1"/>
                </a:solidFill>
                <a:latin typeface="Times New Roman" charset="0"/>
                <a:ea typeface="ＭＳ Ｐゴシック" charset="0"/>
              </a:defRPr>
            </a:lvl1pPr>
            <a:lvl2pPr marL="423863" indent="-14288" defTabSz="382588">
              <a:defRPr sz="2400">
                <a:solidFill>
                  <a:schemeClr val="tx1"/>
                </a:solidFill>
                <a:latin typeface="Times New Roman" charset="0"/>
                <a:ea typeface="ＭＳ Ｐゴシック" charset="0"/>
              </a:defRPr>
            </a:lvl2pPr>
            <a:lvl3pPr marL="760413" indent="60325" defTabSz="382588">
              <a:defRPr sz="2400">
                <a:solidFill>
                  <a:schemeClr val="tx1"/>
                </a:solidFill>
                <a:latin typeface="Times New Roman" charset="0"/>
                <a:ea typeface="ＭＳ Ｐゴシック" charset="0"/>
              </a:defRPr>
            </a:lvl3pPr>
            <a:lvl4pPr marL="1230313" defTabSz="382588">
              <a:defRPr sz="2400">
                <a:solidFill>
                  <a:schemeClr val="tx1"/>
                </a:solidFill>
                <a:latin typeface="Times New Roman" charset="0"/>
                <a:ea typeface="ＭＳ Ｐゴシック" charset="0"/>
              </a:defRPr>
            </a:lvl4pPr>
            <a:lvl5pPr marL="1641475" defTabSz="382588">
              <a:defRPr sz="2400">
                <a:solidFill>
                  <a:schemeClr val="tx1"/>
                </a:solidFill>
                <a:latin typeface="Times New Roman" charset="0"/>
                <a:ea typeface="ＭＳ Ｐゴシック" charset="0"/>
              </a:defRPr>
            </a:lvl5pPr>
            <a:lvl6pPr marL="2098675" defTabSz="382588" fontAlgn="base">
              <a:spcBef>
                <a:spcPct val="0"/>
              </a:spcBef>
              <a:spcAft>
                <a:spcPct val="0"/>
              </a:spcAft>
              <a:defRPr sz="2400">
                <a:solidFill>
                  <a:schemeClr val="tx1"/>
                </a:solidFill>
                <a:latin typeface="Times New Roman" charset="0"/>
                <a:ea typeface="ＭＳ Ｐゴシック" charset="0"/>
              </a:defRPr>
            </a:lvl6pPr>
            <a:lvl7pPr marL="2555875" defTabSz="382588" fontAlgn="base">
              <a:spcBef>
                <a:spcPct val="0"/>
              </a:spcBef>
              <a:spcAft>
                <a:spcPct val="0"/>
              </a:spcAft>
              <a:defRPr sz="2400">
                <a:solidFill>
                  <a:schemeClr val="tx1"/>
                </a:solidFill>
                <a:latin typeface="Times New Roman" charset="0"/>
                <a:ea typeface="ＭＳ Ｐゴシック" charset="0"/>
              </a:defRPr>
            </a:lvl7pPr>
            <a:lvl8pPr marL="3013075" defTabSz="382588" fontAlgn="base">
              <a:spcBef>
                <a:spcPct val="0"/>
              </a:spcBef>
              <a:spcAft>
                <a:spcPct val="0"/>
              </a:spcAft>
              <a:defRPr sz="2400">
                <a:solidFill>
                  <a:schemeClr val="tx1"/>
                </a:solidFill>
                <a:latin typeface="Times New Roman" charset="0"/>
                <a:ea typeface="ＭＳ Ｐゴシック" charset="0"/>
              </a:defRPr>
            </a:lvl8pPr>
            <a:lvl9pPr marL="3470275" defTabSz="382588" fontAlgn="base">
              <a:spcBef>
                <a:spcPct val="0"/>
              </a:spcBef>
              <a:spcAft>
                <a:spcPct val="0"/>
              </a:spcAft>
              <a:defRPr sz="2400">
                <a:solidFill>
                  <a:schemeClr val="tx1"/>
                </a:solidFill>
                <a:latin typeface="Times New Roman" charset="0"/>
                <a:ea typeface="ＭＳ Ｐゴシック" charset="0"/>
              </a:defRPr>
            </a:lvl9pPr>
          </a:lstStyle>
          <a:p>
            <a:pPr algn="ctr" eaLnBrk="0" hangingPunct="0">
              <a:buClr>
                <a:srgbClr val="FFFFFF"/>
              </a:buClr>
              <a:buSzPct val="70000"/>
              <a:buFont typeface="Arial" charset="0"/>
              <a:buNone/>
              <a:defRPr/>
            </a:pPr>
            <a:r>
              <a:rPr lang="en-US" sz="1500" b="1">
                <a:solidFill>
                  <a:schemeClr val="tx1">
                    <a:lumMod val="95000"/>
                    <a:lumOff val="5000"/>
                  </a:schemeClr>
                </a:solidFill>
                <a:latin typeface="Arial" charset="0"/>
              </a:rPr>
              <a:t>No ClO</a:t>
            </a:r>
            <a:r>
              <a:rPr lang="en-US" sz="1059" b="1">
                <a:solidFill>
                  <a:schemeClr val="tx1">
                    <a:lumMod val="95000"/>
                    <a:lumOff val="5000"/>
                  </a:schemeClr>
                </a:solidFill>
                <a:latin typeface="Arial" charset="0"/>
              </a:rPr>
              <a:t>2</a:t>
            </a:r>
            <a:r>
              <a:rPr lang="en-US" sz="1500" b="1">
                <a:solidFill>
                  <a:schemeClr val="tx1">
                    <a:lumMod val="95000"/>
                    <a:lumOff val="5000"/>
                  </a:schemeClr>
                </a:solidFill>
                <a:latin typeface="Arial" charset="0"/>
              </a:rPr>
              <a:t> </a:t>
            </a:r>
          </a:p>
          <a:p>
            <a:pPr algn="ctr" eaLnBrk="0" hangingPunct="0">
              <a:buClr>
                <a:srgbClr val="FFFFFF"/>
              </a:buClr>
              <a:buSzPct val="70000"/>
              <a:buFont typeface="Arial" charset="0"/>
              <a:buNone/>
              <a:defRPr/>
            </a:pPr>
            <a:r>
              <a:rPr lang="en-US" sz="1500" b="1">
                <a:solidFill>
                  <a:schemeClr val="tx1">
                    <a:lumMod val="95000"/>
                    <a:lumOff val="5000"/>
                  </a:schemeClr>
                </a:solidFill>
                <a:latin typeface="Arial" charset="0"/>
              </a:rPr>
              <a:t>Residual Until </a:t>
            </a:r>
          </a:p>
          <a:p>
            <a:pPr algn="ctr" eaLnBrk="0" hangingPunct="0">
              <a:buClr>
                <a:srgbClr val="FFFFFF"/>
              </a:buClr>
              <a:buSzPct val="70000"/>
              <a:buFont typeface="Arial" charset="0"/>
              <a:buNone/>
              <a:defRPr/>
            </a:pPr>
            <a:r>
              <a:rPr lang="en-US" sz="1500" b="1">
                <a:solidFill>
                  <a:schemeClr val="tx1">
                    <a:lumMod val="95000"/>
                    <a:lumOff val="5000"/>
                  </a:schemeClr>
                </a:solidFill>
                <a:latin typeface="Arial" charset="0"/>
              </a:rPr>
              <a:t>Pipe Walls Clean</a:t>
            </a:r>
            <a:endParaRPr lang="en-US" sz="2206">
              <a:solidFill>
                <a:schemeClr val="tx1">
                  <a:lumMod val="95000"/>
                  <a:lumOff val="5000"/>
                </a:schemeClr>
              </a:solidFill>
            </a:endParaRPr>
          </a:p>
        </p:txBody>
      </p:sp>
    </p:spTree>
    <p:extLst>
      <p:ext uri="{BB962C8B-B14F-4D97-AF65-F5344CB8AC3E}">
        <p14:creationId xmlns:p14="http://schemas.microsoft.com/office/powerpoint/2010/main" val="154956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3581" y="2640911"/>
            <a:ext cx="4193865" cy="52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896" tIns="44948" rIns="89896" bIns="44948">
            <a:spAutoFit/>
          </a:bodyPr>
          <a:lstStyle/>
          <a:p>
            <a:pPr algn="ctr">
              <a:defRPr/>
            </a:pPr>
            <a:r>
              <a:rPr lang="en-US" sz="2824" dirty="0"/>
              <a:t>5H</a:t>
            </a:r>
            <a:r>
              <a:rPr lang="en-US" sz="2824" baseline="-25000" dirty="0"/>
              <a:t>2</a:t>
            </a:r>
            <a:r>
              <a:rPr lang="en-US" sz="2824" dirty="0"/>
              <a:t>S +  8ClO</a:t>
            </a:r>
            <a:r>
              <a:rPr lang="en-US" sz="2824" baseline="-25000" dirty="0"/>
              <a:t>2</a:t>
            </a:r>
            <a:r>
              <a:rPr lang="en-US" sz="2824" dirty="0"/>
              <a:t>  +  4H</a:t>
            </a:r>
            <a:r>
              <a:rPr lang="en-US" sz="2824" baseline="-25000" dirty="0"/>
              <a:t>2</a:t>
            </a:r>
            <a:r>
              <a:rPr lang="en-US" sz="2824" dirty="0"/>
              <a:t>O  </a:t>
            </a:r>
            <a:endParaRPr lang="en-US" sz="2824" baseline="30000" dirty="0"/>
          </a:p>
        </p:txBody>
      </p:sp>
      <p:sp>
        <p:nvSpPr>
          <p:cNvPr id="2" name="Right Arrow 1"/>
          <p:cNvSpPr/>
          <p:nvPr/>
        </p:nvSpPr>
        <p:spPr bwMode="auto">
          <a:xfrm>
            <a:off x="4623380" y="2691782"/>
            <a:ext cx="863301" cy="4276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endParaRPr lang="en-US" sz="3177">
              <a:latin typeface="Arial" pitchFamily="34" charset="0"/>
            </a:endParaRPr>
          </a:p>
        </p:txBody>
      </p:sp>
      <p:sp>
        <p:nvSpPr>
          <p:cNvPr id="7" name="Rectangle 6"/>
          <p:cNvSpPr>
            <a:spLocks noChangeArrowheads="1"/>
          </p:cNvSpPr>
          <p:nvPr/>
        </p:nvSpPr>
        <p:spPr bwMode="auto">
          <a:xfrm>
            <a:off x="5650333" y="2627579"/>
            <a:ext cx="2959552" cy="52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896" tIns="44948" rIns="89896" bIns="44948">
            <a:spAutoFit/>
          </a:bodyPr>
          <a:lstStyle/>
          <a:p>
            <a:pPr algn="ctr">
              <a:defRPr/>
            </a:pPr>
            <a:r>
              <a:rPr lang="en-US" sz="2824" dirty="0"/>
              <a:t>5H</a:t>
            </a:r>
            <a:r>
              <a:rPr lang="en-US" sz="2824" baseline="-25000" dirty="0"/>
              <a:t>2</a:t>
            </a:r>
            <a:r>
              <a:rPr lang="en-US" sz="2824" dirty="0"/>
              <a:t>SO</a:t>
            </a:r>
            <a:r>
              <a:rPr lang="en-US" sz="2824" baseline="-25000" dirty="0"/>
              <a:t>4</a:t>
            </a:r>
            <a:r>
              <a:rPr lang="en-US" sz="2824" dirty="0"/>
              <a:t> +  8HCl  </a:t>
            </a:r>
            <a:endParaRPr lang="en-US" sz="2824" baseline="30000" dirty="0"/>
          </a:p>
        </p:txBody>
      </p:sp>
      <p:sp>
        <p:nvSpPr>
          <p:cNvPr id="9" name="TextBox 8"/>
          <p:cNvSpPr txBox="1"/>
          <p:nvPr/>
        </p:nvSpPr>
        <p:spPr>
          <a:xfrm>
            <a:off x="5285869" y="3208618"/>
            <a:ext cx="3443571" cy="526939"/>
          </a:xfrm>
          <a:prstGeom prst="rect">
            <a:avLst/>
          </a:prstGeom>
          <a:noFill/>
        </p:spPr>
        <p:txBody>
          <a:bodyPr wrap="none" rtlCol="0">
            <a:spAutoFit/>
          </a:bodyPr>
          <a:lstStyle/>
          <a:p>
            <a:pPr algn="ctr"/>
            <a:r>
              <a:rPr lang="en-US" sz="2824" dirty="0">
                <a:solidFill>
                  <a:schemeClr val="tx1">
                    <a:lumMod val="95000"/>
                    <a:lumOff val="5000"/>
                  </a:schemeClr>
                </a:solidFill>
                <a:latin typeface="Apple Chancery"/>
                <a:cs typeface="Apple Chancery"/>
              </a:rPr>
              <a:t>Strong Mineral Acids</a:t>
            </a:r>
          </a:p>
        </p:txBody>
      </p:sp>
      <p:sp>
        <p:nvSpPr>
          <p:cNvPr id="14" name="TextBox 13"/>
          <p:cNvSpPr txBox="1"/>
          <p:nvPr/>
        </p:nvSpPr>
        <p:spPr>
          <a:xfrm>
            <a:off x="3496235" y="2196149"/>
            <a:ext cx="2618024" cy="336695"/>
          </a:xfrm>
          <a:prstGeom prst="rect">
            <a:avLst/>
          </a:prstGeom>
          <a:noFill/>
        </p:spPr>
        <p:txBody>
          <a:bodyPr wrap="none" rtlCol="0">
            <a:spAutoFit/>
          </a:bodyPr>
          <a:lstStyle/>
          <a:p>
            <a:r>
              <a:rPr lang="en-US" sz="1588" dirty="0">
                <a:solidFill>
                  <a:schemeClr val="tx1">
                    <a:lumMod val="95000"/>
                    <a:lumOff val="5000"/>
                  </a:schemeClr>
                </a:solidFill>
              </a:rPr>
              <a:t>XS ClO</a:t>
            </a:r>
            <a:r>
              <a:rPr lang="en-US" sz="1588" baseline="-25000" dirty="0">
                <a:solidFill>
                  <a:schemeClr val="tx1">
                    <a:lumMod val="95000"/>
                    <a:lumOff val="5000"/>
                  </a:schemeClr>
                </a:solidFill>
              </a:rPr>
              <a:t>2</a:t>
            </a:r>
            <a:r>
              <a:rPr lang="en-US" sz="1588" dirty="0">
                <a:solidFill>
                  <a:schemeClr val="tx1">
                    <a:lumMod val="95000"/>
                    <a:lumOff val="5000"/>
                  </a:schemeClr>
                </a:solidFill>
              </a:rPr>
              <a:t> in </a:t>
            </a:r>
            <a:r>
              <a:rPr lang="en-US" sz="1588" dirty="0" smtClean="0">
                <a:solidFill>
                  <a:schemeClr val="tx1">
                    <a:lumMod val="95000"/>
                    <a:lumOff val="5000"/>
                  </a:schemeClr>
                </a:solidFill>
              </a:rPr>
              <a:t>produced water</a:t>
            </a:r>
            <a:endParaRPr lang="en-US" sz="1588" baseline="-25000" dirty="0">
              <a:solidFill>
                <a:schemeClr val="tx1">
                  <a:lumMod val="95000"/>
                  <a:lumOff val="5000"/>
                </a:schemeClr>
              </a:solidFill>
            </a:endParaRPr>
          </a:p>
        </p:txBody>
      </p:sp>
      <p:sp>
        <p:nvSpPr>
          <p:cNvPr id="3" name="Title 2"/>
          <p:cNvSpPr>
            <a:spLocks noGrp="1"/>
          </p:cNvSpPr>
          <p:nvPr>
            <p:ph type="title"/>
          </p:nvPr>
        </p:nvSpPr>
        <p:spPr/>
        <p:txBody>
          <a:bodyPr/>
          <a:lstStyle/>
          <a:p>
            <a:r>
              <a:rPr lang="en-US" dirty="0" smtClean="0">
                <a:solidFill>
                  <a:schemeClr val="tx1">
                    <a:lumMod val="95000"/>
                    <a:lumOff val="5000"/>
                  </a:schemeClr>
                </a:solidFill>
              </a:rPr>
              <a:t>ClO</a:t>
            </a:r>
            <a:r>
              <a:rPr lang="en-US" baseline="-25000" dirty="0" smtClean="0">
                <a:solidFill>
                  <a:schemeClr val="tx1">
                    <a:lumMod val="95000"/>
                    <a:lumOff val="5000"/>
                  </a:schemeClr>
                </a:solidFill>
              </a:rPr>
              <a:t>2</a:t>
            </a:r>
            <a:r>
              <a:rPr lang="en-US" dirty="0" smtClean="0">
                <a:solidFill>
                  <a:schemeClr val="tx1">
                    <a:lumMod val="95000"/>
                    <a:lumOff val="5000"/>
                  </a:schemeClr>
                </a:solidFill>
              </a:rPr>
              <a:t> &amp; H</a:t>
            </a:r>
            <a:r>
              <a:rPr lang="en-US" baseline="-25000" dirty="0" smtClean="0">
                <a:solidFill>
                  <a:schemeClr val="tx1">
                    <a:lumMod val="95000"/>
                    <a:lumOff val="5000"/>
                  </a:schemeClr>
                </a:solidFill>
              </a:rPr>
              <a:t>2</a:t>
            </a:r>
            <a:r>
              <a:rPr lang="en-US" dirty="0" smtClean="0">
                <a:solidFill>
                  <a:schemeClr val="tx1">
                    <a:lumMod val="95000"/>
                    <a:lumOff val="5000"/>
                  </a:schemeClr>
                </a:solidFill>
              </a:rPr>
              <a:t>S</a:t>
            </a:r>
            <a:endParaRPr lang="en-US" dirty="0"/>
          </a:p>
        </p:txBody>
      </p:sp>
      <p:sp>
        <p:nvSpPr>
          <p:cNvPr id="4" name="TextBox 3"/>
          <p:cNvSpPr txBox="1"/>
          <p:nvPr/>
        </p:nvSpPr>
        <p:spPr>
          <a:xfrm>
            <a:off x="585598" y="4435731"/>
            <a:ext cx="8143842" cy="1985159"/>
          </a:xfrm>
          <a:prstGeom prst="rect">
            <a:avLst/>
          </a:prstGeom>
          <a:noFill/>
        </p:spPr>
        <p:txBody>
          <a:bodyPr wrap="square" rtlCol="0">
            <a:spAutoFit/>
          </a:bodyPr>
          <a:lstStyle/>
          <a:p>
            <a:pPr>
              <a:spcAft>
                <a:spcPts val="600"/>
              </a:spcAft>
            </a:pPr>
            <a:r>
              <a:rPr lang="en-US" dirty="0" smtClean="0"/>
              <a:t>If the water is highly buffered, and if the sulfide concentration is relatively low, the oxidation of sulfide by ClO</a:t>
            </a:r>
            <a:r>
              <a:rPr lang="en-US" baseline="-25000" dirty="0" smtClean="0"/>
              <a:t>2</a:t>
            </a:r>
            <a:r>
              <a:rPr lang="en-US" dirty="0" smtClean="0"/>
              <a:t> will have minimal impact on pH.  </a:t>
            </a:r>
            <a:endParaRPr lang="en-US" dirty="0"/>
          </a:p>
          <a:p>
            <a:pPr>
              <a:spcAft>
                <a:spcPts val="600"/>
              </a:spcAft>
            </a:pPr>
            <a:r>
              <a:rPr lang="en-US" dirty="0" smtClean="0"/>
              <a:t>If the water is not highly buffered, and if the sulfide concentration is moderate, then the application may result in a pH depression. </a:t>
            </a:r>
          </a:p>
          <a:p>
            <a:pPr>
              <a:spcAft>
                <a:spcPts val="600"/>
              </a:spcAft>
            </a:pPr>
            <a:r>
              <a:rPr lang="en-US" dirty="0" smtClean="0"/>
              <a:t>Typically, we see a 0.1 </a:t>
            </a:r>
            <a:r>
              <a:rPr lang="mr-IN" dirty="0" smtClean="0"/>
              <a:t>–</a:t>
            </a:r>
            <a:r>
              <a:rPr lang="en-US" dirty="0" smtClean="0"/>
              <a:t> 1 unit reduction in pH.</a:t>
            </a:r>
          </a:p>
          <a:p>
            <a:pPr>
              <a:spcAft>
                <a:spcPts val="600"/>
              </a:spcAft>
            </a:pPr>
            <a:endParaRPr lang="en-US" dirty="0"/>
          </a:p>
        </p:txBody>
      </p:sp>
    </p:spTree>
    <p:extLst>
      <p:ext uri="{BB962C8B-B14F-4D97-AF65-F5344CB8AC3E}">
        <p14:creationId xmlns:p14="http://schemas.microsoft.com/office/powerpoint/2010/main" val="175105763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630191" y="2686943"/>
            <a:ext cx="2496284" cy="52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896" tIns="44948" rIns="89896" bIns="44948">
            <a:spAutoFit/>
          </a:bodyPr>
          <a:lstStyle/>
          <a:p>
            <a:pPr algn="ctr">
              <a:defRPr/>
            </a:pPr>
            <a:r>
              <a:rPr lang="en-US" sz="2824" dirty="0">
                <a:solidFill>
                  <a:schemeClr val="tx1">
                    <a:lumMod val="95000"/>
                    <a:lumOff val="5000"/>
                  </a:schemeClr>
                </a:solidFill>
              </a:rPr>
              <a:t>2H</a:t>
            </a:r>
            <a:r>
              <a:rPr lang="en-US" sz="2824" baseline="-25000" dirty="0">
                <a:solidFill>
                  <a:schemeClr val="tx1">
                    <a:lumMod val="95000"/>
                    <a:lumOff val="5000"/>
                  </a:schemeClr>
                </a:solidFill>
              </a:rPr>
              <a:t>2</a:t>
            </a:r>
            <a:r>
              <a:rPr lang="en-US" sz="2824" dirty="0">
                <a:solidFill>
                  <a:schemeClr val="tx1">
                    <a:lumMod val="95000"/>
                    <a:lumOff val="5000"/>
                  </a:schemeClr>
                </a:solidFill>
              </a:rPr>
              <a:t>S +  2ClO</a:t>
            </a:r>
            <a:r>
              <a:rPr lang="en-US" sz="2824" baseline="-25000" dirty="0">
                <a:solidFill>
                  <a:schemeClr val="tx1">
                    <a:lumMod val="95000"/>
                    <a:lumOff val="5000"/>
                  </a:schemeClr>
                </a:solidFill>
              </a:rPr>
              <a:t>2</a:t>
            </a:r>
            <a:endParaRPr lang="en-US" sz="2824" baseline="30000" dirty="0">
              <a:solidFill>
                <a:schemeClr val="tx1">
                  <a:lumMod val="95000"/>
                  <a:lumOff val="5000"/>
                </a:schemeClr>
              </a:solidFill>
            </a:endParaRPr>
          </a:p>
        </p:txBody>
      </p:sp>
      <p:sp>
        <p:nvSpPr>
          <p:cNvPr id="11" name="Right Arrow 10"/>
          <p:cNvSpPr/>
          <p:nvPr/>
        </p:nvSpPr>
        <p:spPr bwMode="auto">
          <a:xfrm>
            <a:off x="3386255" y="2788614"/>
            <a:ext cx="863301" cy="4276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ctr" defTabSz="806867" eaLnBrk="0" fontAlgn="base" hangingPunct="0">
              <a:spcBef>
                <a:spcPct val="0"/>
              </a:spcBef>
              <a:spcAft>
                <a:spcPct val="0"/>
              </a:spcAft>
            </a:pPr>
            <a:endParaRPr lang="en-US" sz="3177">
              <a:solidFill>
                <a:schemeClr val="tx1">
                  <a:lumMod val="95000"/>
                  <a:lumOff val="5000"/>
                </a:schemeClr>
              </a:solidFill>
              <a:latin typeface="Arial" pitchFamily="34" charset="0"/>
            </a:endParaRPr>
          </a:p>
        </p:txBody>
      </p:sp>
      <p:sp>
        <p:nvSpPr>
          <p:cNvPr id="12" name="Rectangle 11"/>
          <p:cNvSpPr>
            <a:spLocks noChangeArrowheads="1"/>
          </p:cNvSpPr>
          <p:nvPr/>
        </p:nvSpPr>
        <p:spPr bwMode="auto">
          <a:xfrm>
            <a:off x="4331722" y="2711022"/>
            <a:ext cx="3759451" cy="52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9896" tIns="44948" rIns="89896" bIns="44948">
            <a:spAutoFit/>
          </a:bodyPr>
          <a:lstStyle/>
          <a:p>
            <a:pPr algn="ctr">
              <a:defRPr/>
            </a:pPr>
            <a:r>
              <a:rPr lang="en-US" sz="2824" dirty="0">
                <a:solidFill>
                  <a:schemeClr val="tx1">
                    <a:lumMod val="95000"/>
                    <a:lumOff val="5000"/>
                  </a:schemeClr>
                </a:solidFill>
              </a:rPr>
              <a:t>H</a:t>
            </a:r>
            <a:r>
              <a:rPr lang="en-US" sz="2824" baseline="-25000" dirty="0">
                <a:solidFill>
                  <a:schemeClr val="tx1">
                    <a:lumMod val="95000"/>
                    <a:lumOff val="5000"/>
                  </a:schemeClr>
                </a:solidFill>
              </a:rPr>
              <a:t>2</a:t>
            </a:r>
            <a:r>
              <a:rPr lang="en-US" sz="2824" dirty="0">
                <a:solidFill>
                  <a:schemeClr val="tx1">
                    <a:lumMod val="95000"/>
                    <a:lumOff val="5000"/>
                  </a:schemeClr>
                </a:solidFill>
              </a:rPr>
              <a:t>SO</a:t>
            </a:r>
            <a:r>
              <a:rPr lang="en-US" sz="2824" baseline="-25000" dirty="0">
                <a:solidFill>
                  <a:schemeClr val="tx1">
                    <a:lumMod val="95000"/>
                    <a:lumOff val="5000"/>
                  </a:schemeClr>
                </a:solidFill>
              </a:rPr>
              <a:t>4</a:t>
            </a:r>
            <a:r>
              <a:rPr lang="en-US" sz="2824" dirty="0">
                <a:solidFill>
                  <a:schemeClr val="tx1">
                    <a:lumMod val="95000"/>
                    <a:lumOff val="5000"/>
                  </a:schemeClr>
                </a:solidFill>
              </a:rPr>
              <a:t> +  2HCl  +  S°  </a:t>
            </a:r>
            <a:endParaRPr lang="en-US" sz="2824" baseline="30000" dirty="0">
              <a:solidFill>
                <a:schemeClr val="tx1">
                  <a:lumMod val="95000"/>
                  <a:lumOff val="5000"/>
                </a:schemeClr>
              </a:solidFill>
            </a:endParaRPr>
          </a:p>
        </p:txBody>
      </p:sp>
      <p:sp>
        <p:nvSpPr>
          <p:cNvPr id="13" name="TextBox 12"/>
          <p:cNvSpPr txBox="1"/>
          <p:nvPr/>
        </p:nvSpPr>
        <p:spPr>
          <a:xfrm>
            <a:off x="5763335" y="3344569"/>
            <a:ext cx="2773516" cy="961545"/>
          </a:xfrm>
          <a:prstGeom prst="rect">
            <a:avLst/>
          </a:prstGeom>
          <a:noFill/>
        </p:spPr>
        <p:txBody>
          <a:bodyPr wrap="none" rtlCol="0">
            <a:spAutoFit/>
          </a:bodyPr>
          <a:lstStyle/>
          <a:p>
            <a:pPr algn="ctr"/>
            <a:r>
              <a:rPr lang="en-US" sz="2824" dirty="0">
                <a:solidFill>
                  <a:schemeClr val="tx1">
                    <a:lumMod val="95000"/>
                    <a:lumOff val="5000"/>
                  </a:schemeClr>
                </a:solidFill>
                <a:latin typeface="Apple Chancery"/>
                <a:cs typeface="Apple Chancery"/>
              </a:rPr>
              <a:t>Elemental Sulfur</a:t>
            </a:r>
          </a:p>
          <a:p>
            <a:pPr algn="ctr"/>
            <a:r>
              <a:rPr lang="en-US" sz="2824" dirty="0">
                <a:solidFill>
                  <a:schemeClr val="tx1">
                    <a:lumMod val="95000"/>
                    <a:lumOff val="5000"/>
                  </a:schemeClr>
                </a:solidFill>
                <a:latin typeface="Apple Chancery"/>
                <a:cs typeface="Apple Chancery"/>
              </a:rPr>
              <a:t>Possible</a:t>
            </a:r>
          </a:p>
        </p:txBody>
      </p:sp>
      <p:sp>
        <p:nvSpPr>
          <p:cNvPr id="15" name="TextBox 14"/>
          <p:cNvSpPr txBox="1"/>
          <p:nvPr/>
        </p:nvSpPr>
        <p:spPr>
          <a:xfrm>
            <a:off x="1856668" y="2197169"/>
            <a:ext cx="4267066" cy="336695"/>
          </a:xfrm>
          <a:prstGeom prst="rect">
            <a:avLst/>
          </a:prstGeom>
          <a:noFill/>
        </p:spPr>
        <p:txBody>
          <a:bodyPr wrap="none" rtlCol="0">
            <a:spAutoFit/>
          </a:bodyPr>
          <a:lstStyle/>
          <a:p>
            <a:r>
              <a:rPr lang="en-US" sz="1588" dirty="0">
                <a:solidFill>
                  <a:schemeClr val="tx1">
                    <a:lumMod val="95000"/>
                    <a:lumOff val="5000"/>
                  </a:schemeClr>
                </a:solidFill>
              </a:rPr>
              <a:t>Insufficient ClO</a:t>
            </a:r>
            <a:r>
              <a:rPr lang="en-US" sz="1588" baseline="-25000" dirty="0">
                <a:solidFill>
                  <a:schemeClr val="tx1">
                    <a:lumMod val="95000"/>
                    <a:lumOff val="5000"/>
                  </a:schemeClr>
                </a:solidFill>
              </a:rPr>
              <a:t>2</a:t>
            </a:r>
            <a:r>
              <a:rPr lang="en-US" sz="1588" dirty="0">
                <a:solidFill>
                  <a:schemeClr val="tx1">
                    <a:lumMod val="95000"/>
                    <a:lumOff val="5000"/>
                  </a:schemeClr>
                </a:solidFill>
              </a:rPr>
              <a:t> in neutral to alkaline solution</a:t>
            </a:r>
            <a:endParaRPr lang="en-US" sz="1588" baseline="-25000" dirty="0">
              <a:solidFill>
                <a:schemeClr val="tx1">
                  <a:lumMod val="95000"/>
                  <a:lumOff val="5000"/>
                </a:schemeClr>
              </a:solidFill>
            </a:endParaRPr>
          </a:p>
        </p:txBody>
      </p:sp>
      <p:sp>
        <p:nvSpPr>
          <p:cNvPr id="3" name="Title 2"/>
          <p:cNvSpPr>
            <a:spLocks noGrp="1"/>
          </p:cNvSpPr>
          <p:nvPr>
            <p:ph type="title"/>
          </p:nvPr>
        </p:nvSpPr>
        <p:spPr/>
        <p:txBody>
          <a:bodyPr/>
          <a:lstStyle/>
          <a:p>
            <a:r>
              <a:rPr lang="en-US" dirty="0" smtClean="0">
                <a:solidFill>
                  <a:schemeClr val="tx1">
                    <a:lumMod val="95000"/>
                    <a:lumOff val="5000"/>
                  </a:schemeClr>
                </a:solidFill>
              </a:rPr>
              <a:t>ClO</a:t>
            </a:r>
            <a:r>
              <a:rPr lang="en-US" baseline="-25000" dirty="0" smtClean="0">
                <a:solidFill>
                  <a:schemeClr val="tx1">
                    <a:lumMod val="95000"/>
                    <a:lumOff val="5000"/>
                  </a:schemeClr>
                </a:solidFill>
              </a:rPr>
              <a:t>2</a:t>
            </a:r>
            <a:r>
              <a:rPr lang="en-US" dirty="0" smtClean="0">
                <a:solidFill>
                  <a:schemeClr val="tx1">
                    <a:lumMod val="95000"/>
                    <a:lumOff val="5000"/>
                  </a:schemeClr>
                </a:solidFill>
              </a:rPr>
              <a:t> &amp; H</a:t>
            </a:r>
            <a:r>
              <a:rPr lang="en-US" baseline="-25000" dirty="0" smtClean="0">
                <a:solidFill>
                  <a:schemeClr val="tx1">
                    <a:lumMod val="95000"/>
                    <a:lumOff val="5000"/>
                  </a:schemeClr>
                </a:solidFill>
              </a:rPr>
              <a:t>2</a:t>
            </a:r>
            <a:r>
              <a:rPr lang="en-US" dirty="0" smtClean="0">
                <a:solidFill>
                  <a:schemeClr val="tx1">
                    <a:lumMod val="95000"/>
                    <a:lumOff val="5000"/>
                  </a:schemeClr>
                </a:solidFill>
              </a:rPr>
              <a:t>S</a:t>
            </a:r>
            <a:endParaRPr lang="en-US" dirty="0"/>
          </a:p>
        </p:txBody>
      </p:sp>
      <p:sp>
        <p:nvSpPr>
          <p:cNvPr id="16" name="TextBox 15"/>
          <p:cNvSpPr txBox="1"/>
          <p:nvPr/>
        </p:nvSpPr>
        <p:spPr>
          <a:xfrm>
            <a:off x="457200" y="5388339"/>
            <a:ext cx="8143842" cy="646331"/>
          </a:xfrm>
          <a:prstGeom prst="rect">
            <a:avLst/>
          </a:prstGeom>
          <a:noFill/>
        </p:spPr>
        <p:txBody>
          <a:bodyPr wrap="square" rtlCol="0">
            <a:spAutoFit/>
          </a:bodyPr>
          <a:lstStyle/>
          <a:p>
            <a:pPr>
              <a:spcAft>
                <a:spcPts val="600"/>
              </a:spcAft>
            </a:pPr>
            <a:r>
              <a:rPr lang="en-US" dirty="0" smtClean="0"/>
              <a:t>From a corrosion standpoint, feeding an insufficient amount of ClO</a:t>
            </a:r>
            <a:r>
              <a:rPr lang="en-US" baseline="-25000" dirty="0" smtClean="0"/>
              <a:t>2</a:t>
            </a:r>
            <a:r>
              <a:rPr lang="en-US" dirty="0" smtClean="0"/>
              <a:t> can result in a higher corrosion rate than feeding </a:t>
            </a:r>
            <a:r>
              <a:rPr lang="en-US" smtClean="0"/>
              <a:t>none.</a:t>
            </a:r>
            <a:endParaRPr lang="en-US" dirty="0" smtClean="0"/>
          </a:p>
        </p:txBody>
      </p:sp>
    </p:spTree>
    <p:extLst>
      <p:ext uri="{BB962C8B-B14F-4D97-AF65-F5344CB8AC3E}">
        <p14:creationId xmlns:p14="http://schemas.microsoft.com/office/powerpoint/2010/main" val="1010364681"/>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bwMode="auto">
          <a:xfrm>
            <a:off x="3606800" y="3593232"/>
            <a:ext cx="863301" cy="42761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824">
              <a:latin typeface="Arial" pitchFamily="34" charset="0"/>
            </a:endParaRPr>
          </a:p>
        </p:txBody>
      </p:sp>
      <p:sp>
        <p:nvSpPr>
          <p:cNvPr id="3" name="Title 2"/>
          <p:cNvSpPr>
            <a:spLocks noGrp="1"/>
          </p:cNvSpPr>
          <p:nvPr>
            <p:ph type="title"/>
          </p:nvPr>
        </p:nvSpPr>
        <p:spPr/>
        <p:txBody>
          <a:bodyPr/>
          <a:lstStyle/>
          <a:p>
            <a:r>
              <a:rPr lang="en-US" dirty="0" smtClean="0"/>
              <a:t>ClO</a:t>
            </a:r>
            <a:r>
              <a:rPr lang="en-US" baseline="-25000" dirty="0" smtClean="0"/>
              <a:t>2</a:t>
            </a:r>
            <a:r>
              <a:rPr lang="en-US" dirty="0" smtClean="0"/>
              <a:t> &amp; FeS</a:t>
            </a:r>
            <a:endParaRPr lang="en-US" dirty="0"/>
          </a:p>
        </p:txBody>
      </p:sp>
      <p:sp>
        <p:nvSpPr>
          <p:cNvPr id="5" name="TextBox 4"/>
          <p:cNvSpPr txBox="1"/>
          <p:nvPr/>
        </p:nvSpPr>
        <p:spPr>
          <a:xfrm>
            <a:off x="679699" y="2734007"/>
            <a:ext cx="4235201" cy="523220"/>
          </a:xfrm>
          <a:prstGeom prst="rect">
            <a:avLst/>
          </a:prstGeom>
          <a:noFill/>
        </p:spPr>
        <p:txBody>
          <a:bodyPr wrap="square" rtlCol="0">
            <a:spAutoFit/>
          </a:bodyPr>
          <a:lstStyle/>
          <a:p>
            <a:r>
              <a:rPr lang="en-US" sz="2800" dirty="0"/>
              <a:t>5FeS  +  9ClO</a:t>
            </a:r>
            <a:r>
              <a:rPr lang="en-US" sz="2800" baseline="-25000" dirty="0"/>
              <a:t>2</a:t>
            </a:r>
            <a:r>
              <a:rPr lang="en-US" sz="2800" dirty="0"/>
              <a:t>  </a:t>
            </a:r>
            <a:r>
              <a:rPr lang="en-US" sz="2800"/>
              <a:t>+  </a:t>
            </a:r>
            <a:r>
              <a:rPr lang="en-US" sz="2800" smtClean="0"/>
              <a:t>2H</a:t>
            </a:r>
            <a:r>
              <a:rPr lang="en-US" sz="2800" baseline="-25000" smtClean="0"/>
              <a:t>2</a:t>
            </a:r>
            <a:r>
              <a:rPr lang="en-US" sz="2800" smtClean="0"/>
              <a:t>O</a:t>
            </a:r>
            <a:endParaRPr lang="en-US" sz="2800" dirty="0"/>
          </a:p>
        </p:txBody>
      </p:sp>
      <p:sp>
        <p:nvSpPr>
          <p:cNvPr id="10" name="TextBox 9"/>
          <p:cNvSpPr txBox="1"/>
          <p:nvPr/>
        </p:nvSpPr>
        <p:spPr>
          <a:xfrm>
            <a:off x="3038188" y="4356855"/>
            <a:ext cx="5153312" cy="523220"/>
          </a:xfrm>
          <a:prstGeom prst="rect">
            <a:avLst/>
          </a:prstGeom>
          <a:noFill/>
        </p:spPr>
        <p:txBody>
          <a:bodyPr wrap="square" rtlCol="0">
            <a:spAutoFit/>
          </a:bodyPr>
          <a:lstStyle/>
          <a:p>
            <a:r>
              <a:rPr lang="en-US" sz="2800" smtClean="0"/>
              <a:t>5Fe</a:t>
            </a:r>
            <a:r>
              <a:rPr lang="en-US" sz="2800" baseline="30000" smtClean="0"/>
              <a:t>+3</a:t>
            </a:r>
            <a:r>
              <a:rPr lang="en-US" sz="2800" smtClean="0"/>
              <a:t>  </a:t>
            </a:r>
            <a:r>
              <a:rPr lang="en-US" sz="2800" dirty="0"/>
              <a:t>+  5SO</a:t>
            </a:r>
            <a:r>
              <a:rPr lang="en-US" sz="2800" baseline="-25000" dirty="0"/>
              <a:t>4</a:t>
            </a:r>
            <a:r>
              <a:rPr lang="en-US" sz="2800" baseline="30000" dirty="0"/>
              <a:t>-2</a:t>
            </a:r>
            <a:r>
              <a:rPr lang="en-US" sz="2800" dirty="0"/>
              <a:t> +  9Cl</a:t>
            </a:r>
            <a:r>
              <a:rPr lang="en-US" sz="2800" baseline="30000" dirty="0"/>
              <a:t>-</a:t>
            </a:r>
            <a:r>
              <a:rPr lang="en-US" sz="2800" dirty="0"/>
              <a:t>  +  4H</a:t>
            </a:r>
            <a:r>
              <a:rPr lang="en-US" sz="2800" baseline="30000" dirty="0"/>
              <a:t>+</a:t>
            </a:r>
            <a:endParaRPr lang="en-US" sz="2800" dirty="0"/>
          </a:p>
        </p:txBody>
      </p:sp>
      <p:sp>
        <p:nvSpPr>
          <p:cNvPr id="7" name="TextBox 6"/>
          <p:cNvSpPr txBox="1"/>
          <p:nvPr/>
        </p:nvSpPr>
        <p:spPr>
          <a:xfrm>
            <a:off x="799950" y="5610371"/>
            <a:ext cx="6477000" cy="369332"/>
          </a:xfrm>
          <a:prstGeom prst="rect">
            <a:avLst/>
          </a:prstGeom>
          <a:noFill/>
        </p:spPr>
        <p:txBody>
          <a:bodyPr wrap="square" rtlCol="0">
            <a:spAutoFit/>
          </a:bodyPr>
          <a:lstStyle/>
          <a:p>
            <a:pPr algn="ctr">
              <a:spcAft>
                <a:spcPts val="600"/>
              </a:spcAft>
            </a:pPr>
            <a:r>
              <a:rPr lang="en-US" dirty="0" smtClean="0"/>
              <a:t>Converts insoluble Fe</a:t>
            </a:r>
            <a:r>
              <a:rPr lang="en-US" baseline="-25000" dirty="0" smtClean="0"/>
              <a:t>x</a:t>
            </a:r>
            <a:r>
              <a:rPr lang="en-US" dirty="0" smtClean="0"/>
              <a:t>S</a:t>
            </a:r>
            <a:r>
              <a:rPr lang="en-US" baseline="-25000" dirty="0" smtClean="0"/>
              <a:t>y</a:t>
            </a:r>
            <a:r>
              <a:rPr lang="en-US" dirty="0" smtClean="0"/>
              <a:t> to soluble iron sulfate.</a:t>
            </a:r>
          </a:p>
        </p:txBody>
      </p:sp>
    </p:spTree>
    <p:extLst>
      <p:ext uri="{BB962C8B-B14F-4D97-AF65-F5344CB8AC3E}">
        <p14:creationId xmlns:p14="http://schemas.microsoft.com/office/powerpoint/2010/main" val="18804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solidFill>
                  <a:schemeClr val="tx1">
                    <a:lumMod val="95000"/>
                    <a:lumOff val="5000"/>
                  </a:schemeClr>
                </a:solidFill>
              </a:rPr>
              <a:t>Practical Issues</a:t>
            </a:r>
            <a:endParaRPr lang="en-US" sz="2824" dirty="0">
              <a:solidFill>
                <a:schemeClr val="tx1">
                  <a:lumMod val="95000"/>
                  <a:lumOff val="5000"/>
                </a:schemeClr>
              </a:solidFill>
            </a:endParaRPr>
          </a:p>
        </p:txBody>
      </p:sp>
      <p:sp>
        <p:nvSpPr>
          <p:cNvPr id="3" name="Content Placeholder 2"/>
          <p:cNvSpPr>
            <a:spLocks noGrp="1"/>
          </p:cNvSpPr>
          <p:nvPr>
            <p:ph idx="1"/>
          </p:nvPr>
        </p:nvSpPr>
        <p:spPr/>
        <p:txBody>
          <a:bodyPr/>
          <a:lstStyle/>
          <a:p>
            <a:r>
              <a:rPr lang="en-US" dirty="0" smtClean="0"/>
              <a:t>Residuals Required for Bacterial Inactivation</a:t>
            </a:r>
          </a:p>
          <a:p>
            <a:r>
              <a:rPr lang="en-US" dirty="0"/>
              <a:t>The Importance of Contact Time</a:t>
            </a:r>
          </a:p>
          <a:p>
            <a:r>
              <a:rPr lang="en-US" dirty="0" smtClean="0"/>
              <a:t>Residuals Required for Biofilm Control/Removal</a:t>
            </a:r>
          </a:p>
          <a:p>
            <a:r>
              <a:rPr lang="en-US" dirty="0" smtClean="0"/>
              <a:t>The Critical Nature of a Proper Demand Study</a:t>
            </a:r>
          </a:p>
          <a:p>
            <a:pPr marL="342900" lvl="1" indent="-342900">
              <a:buFont typeface="Arial"/>
              <a:buChar char="•"/>
            </a:pPr>
            <a:r>
              <a:rPr lang="en-US" sz="2400" dirty="0" smtClean="0"/>
              <a:t>The Importance of Selecting the Right Injection Point</a:t>
            </a:r>
          </a:p>
          <a:p>
            <a:pPr marL="342900" lvl="1" indent="-342900">
              <a:buFont typeface="Arial"/>
              <a:buChar char="•"/>
            </a:pPr>
            <a:r>
              <a:rPr lang="en-US" sz="2400" dirty="0" smtClean="0"/>
              <a:t>The Importance of Monitoring </a:t>
            </a:r>
          </a:p>
          <a:p>
            <a:pPr marL="342900" lvl="1" indent="-342900">
              <a:buFont typeface="Arial"/>
              <a:buChar char="•"/>
            </a:pPr>
            <a:r>
              <a:rPr lang="en-US" sz="2400" dirty="0" smtClean="0"/>
              <a:t>The Importance of Feedback Control</a:t>
            </a:r>
          </a:p>
          <a:p>
            <a:pPr marL="342900" lvl="1" indent="-342900">
              <a:buFont typeface="Arial"/>
              <a:buChar char="•"/>
            </a:pPr>
            <a:r>
              <a:rPr lang="en-US" sz="2400" dirty="0" smtClean="0"/>
              <a:t>Real-Time Reporting</a:t>
            </a:r>
          </a:p>
          <a:p>
            <a:pPr marL="342900" lvl="1" indent="-342900">
              <a:buFont typeface="Arial"/>
              <a:buChar char="•"/>
            </a:pPr>
            <a:r>
              <a:rPr lang="en-US" sz="2400" dirty="0" smtClean="0"/>
              <a:t>Conclusions</a:t>
            </a:r>
            <a:endParaRPr lang="en-US" dirty="0" smtClean="0"/>
          </a:p>
          <a:p>
            <a:endParaRPr lang="en-US" dirty="0"/>
          </a:p>
        </p:txBody>
      </p:sp>
    </p:spTree>
    <p:extLst>
      <p:ext uri="{BB962C8B-B14F-4D97-AF65-F5344CB8AC3E}">
        <p14:creationId xmlns:p14="http://schemas.microsoft.com/office/powerpoint/2010/main" val="71344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Residual for Bacteria</a:t>
            </a:r>
            <a:endParaRPr lang="en-US" sz="2824" dirty="0">
              <a:solidFill>
                <a:schemeClr val="tx1">
                  <a:lumMod val="95000"/>
                  <a:lumOff val="5000"/>
                </a:schemeClr>
              </a:solidFill>
            </a:endParaRPr>
          </a:p>
        </p:txBody>
      </p:sp>
      <p:sp>
        <p:nvSpPr>
          <p:cNvPr id="36869" name="Text Box 6"/>
          <p:cNvSpPr txBox="1">
            <a:spLocks noChangeArrowheads="1"/>
          </p:cNvSpPr>
          <p:nvPr/>
        </p:nvSpPr>
        <p:spPr bwMode="auto">
          <a:xfrm>
            <a:off x="1009681" y="2974572"/>
            <a:ext cx="6825264" cy="174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Times New Roman" charset="0"/>
                <a:ea typeface="ＭＳ Ｐゴシック" charset="-128"/>
              </a:defRPr>
            </a:lvl1pPr>
            <a:lvl2pPr marL="742950" indent="-285750"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buClr>
                <a:srgbClr val="FFFFFF"/>
              </a:buClr>
              <a:buSzPct val="90000"/>
            </a:pPr>
            <a:r>
              <a:rPr lang="en-US" altLang="en-US" sz="2471" dirty="0">
                <a:solidFill>
                  <a:schemeClr val="tx1">
                    <a:lumMod val="95000"/>
                    <a:lumOff val="5000"/>
                  </a:schemeClr>
                </a:solidFill>
                <a:latin typeface="+mn-lt"/>
              </a:rPr>
              <a:t>As long as the treatment dosage equals or exceeds bulk water demand slightly, bulk water </a:t>
            </a:r>
            <a:r>
              <a:rPr lang="en-US" altLang="en-US" sz="2471" dirty="0">
                <a:solidFill>
                  <a:schemeClr val="tx1">
                    <a:lumMod val="95000"/>
                    <a:lumOff val="5000"/>
                  </a:schemeClr>
                </a:solidFill>
                <a:latin typeface="Arial"/>
                <a:ea typeface=""/>
              </a:rPr>
              <a:t>disinfection </a:t>
            </a:r>
            <a:r>
              <a:rPr lang="en-US" altLang="en-US" sz="2471" dirty="0">
                <a:solidFill>
                  <a:schemeClr val="tx1">
                    <a:lumMod val="95000"/>
                    <a:lumOff val="5000"/>
                  </a:schemeClr>
                </a:solidFill>
                <a:latin typeface="+mn-lt"/>
              </a:rPr>
              <a:t>will </a:t>
            </a:r>
            <a:r>
              <a:rPr lang="en-US" altLang="en-US" sz="2471" dirty="0" smtClean="0">
                <a:solidFill>
                  <a:schemeClr val="tx1">
                    <a:lumMod val="95000"/>
                    <a:lumOff val="5000"/>
                  </a:schemeClr>
                </a:solidFill>
                <a:latin typeface="+mn-lt"/>
              </a:rPr>
              <a:t>occur.*</a:t>
            </a:r>
            <a:endParaRPr lang="en-US" altLang="en-US" sz="2471" dirty="0">
              <a:solidFill>
                <a:schemeClr val="tx1">
                  <a:lumMod val="95000"/>
                  <a:lumOff val="5000"/>
                </a:schemeClr>
              </a:solidFill>
              <a:latin typeface="+mn-lt"/>
            </a:endParaRPr>
          </a:p>
        </p:txBody>
      </p:sp>
      <p:sp>
        <p:nvSpPr>
          <p:cNvPr id="5" name="Text Box 6"/>
          <p:cNvSpPr txBox="1">
            <a:spLocks noChangeArrowheads="1"/>
          </p:cNvSpPr>
          <p:nvPr/>
        </p:nvSpPr>
        <p:spPr bwMode="auto">
          <a:xfrm>
            <a:off x="192907" y="5454275"/>
            <a:ext cx="8758185" cy="1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Times New Roman" charset="0"/>
                <a:ea typeface="ＭＳ Ｐゴシック" charset="-128"/>
              </a:defRPr>
            </a:lvl1pPr>
            <a:lvl2pPr marL="742950" indent="-285750"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marL="252146" indent="-252146">
              <a:spcAft>
                <a:spcPts val="529"/>
              </a:spcAft>
              <a:buClr>
                <a:srgbClr val="FFFFFF"/>
              </a:buClr>
              <a:buSzPct val="90000"/>
            </a:pPr>
            <a:r>
              <a:rPr lang="en-US" altLang="en-US" sz="1765" dirty="0">
                <a:solidFill>
                  <a:schemeClr val="tx1">
                    <a:lumMod val="95000"/>
                    <a:lumOff val="5000"/>
                  </a:schemeClr>
                </a:solidFill>
                <a:latin typeface="Arial" charset="0"/>
              </a:rPr>
              <a:t>* 	This statement is true for clean systems, with few suspended solids.  Bacteria are known to "hide" in suspended solids and biofilm fragments, so unless </a:t>
            </a:r>
            <a:r>
              <a:rPr lang="en-US" altLang="en-US" sz="1765" dirty="0" smtClean="0">
                <a:solidFill>
                  <a:schemeClr val="tx1">
                    <a:lumMod val="95000"/>
                    <a:lumOff val="5000"/>
                  </a:schemeClr>
                </a:solidFill>
                <a:latin typeface="Arial" charset="0"/>
              </a:rPr>
              <a:t>1 </a:t>
            </a:r>
            <a:r>
              <a:rPr lang="mr-IN" altLang="en-US" sz="1765" dirty="0" smtClean="0">
                <a:solidFill>
                  <a:schemeClr val="tx1">
                    <a:lumMod val="95000"/>
                    <a:lumOff val="5000"/>
                  </a:schemeClr>
                </a:solidFill>
                <a:latin typeface="Arial" charset="0"/>
              </a:rPr>
              <a:t>–</a:t>
            </a:r>
            <a:r>
              <a:rPr lang="en-US" altLang="en-US" sz="1765" dirty="0" smtClean="0">
                <a:solidFill>
                  <a:schemeClr val="tx1">
                    <a:lumMod val="95000"/>
                    <a:lumOff val="5000"/>
                  </a:schemeClr>
                </a:solidFill>
                <a:latin typeface="Arial" charset="0"/>
              </a:rPr>
              <a:t> 3 ppm ClO</a:t>
            </a:r>
            <a:r>
              <a:rPr lang="en-US" altLang="en-US" sz="1765" baseline="-25000" dirty="0" smtClean="0">
                <a:solidFill>
                  <a:schemeClr val="tx1">
                    <a:lumMod val="95000"/>
                    <a:lumOff val="5000"/>
                  </a:schemeClr>
                </a:solidFill>
                <a:latin typeface="Arial" charset="0"/>
              </a:rPr>
              <a:t>2</a:t>
            </a:r>
            <a:r>
              <a:rPr lang="en-US" altLang="en-US" sz="1765" dirty="0" smtClean="0">
                <a:solidFill>
                  <a:schemeClr val="tx1">
                    <a:lumMod val="95000"/>
                    <a:lumOff val="5000"/>
                  </a:schemeClr>
                </a:solidFill>
                <a:latin typeface="Arial" charset="0"/>
              </a:rPr>
              <a:t> residual can be maintained for a sufficient contact </a:t>
            </a:r>
            <a:r>
              <a:rPr lang="en-US" altLang="en-US" sz="1765" dirty="0">
                <a:solidFill>
                  <a:schemeClr val="tx1">
                    <a:lumMod val="95000"/>
                    <a:lumOff val="5000"/>
                  </a:schemeClr>
                </a:solidFill>
                <a:latin typeface="Arial" charset="0"/>
              </a:rPr>
              <a:t>time </a:t>
            </a:r>
            <a:r>
              <a:rPr lang="en-US" altLang="en-US" sz="1765" dirty="0" smtClean="0">
                <a:solidFill>
                  <a:schemeClr val="tx1">
                    <a:lumMod val="95000"/>
                    <a:lumOff val="5000"/>
                  </a:schemeClr>
                </a:solidFill>
                <a:latin typeface="Arial" charset="0"/>
              </a:rPr>
              <a:t>(&gt; 3 minutes), </a:t>
            </a:r>
            <a:r>
              <a:rPr lang="en-US" altLang="en-US" sz="1765" dirty="0">
                <a:solidFill>
                  <a:schemeClr val="tx1">
                    <a:lumMod val="95000"/>
                    <a:lumOff val="5000"/>
                  </a:schemeClr>
                </a:solidFill>
                <a:latin typeface="Arial" charset="0"/>
              </a:rPr>
              <a:t>bacteria can survive treatment</a:t>
            </a:r>
            <a:r>
              <a:rPr lang="en-US" altLang="en-US" sz="1765" dirty="0" smtClean="0">
                <a:solidFill>
                  <a:schemeClr val="tx1">
                    <a:lumMod val="95000"/>
                    <a:lumOff val="5000"/>
                  </a:schemeClr>
                </a:solidFill>
                <a:latin typeface="Arial" charset="0"/>
              </a:rPr>
              <a:t>.  See following slide discussing the importance of contact time.</a:t>
            </a:r>
            <a:endParaRPr lang="en-US" altLang="en-US" sz="1765" dirty="0">
              <a:solidFill>
                <a:schemeClr val="tx1">
                  <a:lumMod val="95000"/>
                  <a:lumOff val="5000"/>
                </a:schemeClr>
              </a:solidFill>
            </a:endParaRPr>
          </a:p>
        </p:txBody>
      </p:sp>
    </p:spTree>
    <p:extLst>
      <p:ext uri="{BB962C8B-B14F-4D97-AF65-F5344CB8AC3E}">
        <p14:creationId xmlns:p14="http://schemas.microsoft.com/office/powerpoint/2010/main" val="1598256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1224744"/>
            <a:ext cx="8229600" cy="1023156"/>
          </a:xfrm>
        </p:spPr>
        <p:txBody>
          <a:bodyPr>
            <a:normAutofit fontScale="90000"/>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Residuals and Contact Time for Disinfection of Bulk Water</a:t>
            </a:r>
            <a:endParaRPr lang="en-US" dirty="0">
              <a:solidFill>
                <a:schemeClr val="tx1">
                  <a:lumMod val="95000"/>
                  <a:lumOff val="5000"/>
                </a:schemeClr>
              </a:solidFill>
            </a:endParaRPr>
          </a:p>
        </p:txBody>
      </p:sp>
      <p:sp>
        <p:nvSpPr>
          <p:cNvPr id="36866" name="Rectangle 3"/>
          <p:cNvSpPr>
            <a:spLocks noGrp="1" noChangeArrowheads="1"/>
          </p:cNvSpPr>
          <p:nvPr>
            <p:ph idx="1"/>
          </p:nvPr>
        </p:nvSpPr>
        <p:spPr>
          <a:xfrm>
            <a:off x="457200" y="2131249"/>
            <a:ext cx="8229600" cy="1856552"/>
          </a:xfrm>
          <a:noFill/>
        </p:spPr>
        <p:txBody>
          <a:bodyPr vert="horz" lIns="0" tIns="0" rIns="0" bIns="0" rtlCol="0" anchor="ctr">
            <a:normAutofit/>
          </a:bodyPr>
          <a:lstStyle/>
          <a:p>
            <a:pPr marL="0" indent="0" defTabSz="403433">
              <a:spcBef>
                <a:spcPct val="0"/>
              </a:spcBef>
              <a:buClr>
                <a:srgbClr val="FFFFFF"/>
              </a:buClr>
              <a:buSzPct val="90000"/>
              <a:buNone/>
            </a:pPr>
            <a:r>
              <a:rPr lang="en-US" altLang="en-US" sz="4324" b="1">
                <a:solidFill>
                  <a:srgbClr val="FFFF00"/>
                </a:solidFill>
                <a:latin typeface="TimesNewRomanPS" charset="0"/>
                <a:ea typeface="ＭＳ Ｐゴシック" charset="-128"/>
              </a:rPr>
              <a:t> </a:t>
            </a:r>
            <a:endParaRPr lang="en-US" altLang="en-US">
              <a:ea typeface="ＭＳ Ｐゴシック" charset="-128"/>
            </a:endParaRPr>
          </a:p>
        </p:txBody>
      </p:sp>
      <p:sp>
        <p:nvSpPr>
          <p:cNvPr id="36869" name="Text Box 6"/>
          <p:cNvSpPr txBox="1">
            <a:spLocks noChangeArrowheads="1"/>
          </p:cNvSpPr>
          <p:nvPr/>
        </p:nvSpPr>
        <p:spPr bwMode="auto">
          <a:xfrm>
            <a:off x="1059872" y="3195941"/>
            <a:ext cx="7296728" cy="12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Times New Roman" charset="0"/>
                <a:ea typeface="ＭＳ Ｐゴシック" charset="-128"/>
              </a:defRPr>
            </a:lvl1pPr>
            <a:lvl2pPr marL="742950" indent="-285750"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Aft>
                <a:spcPts val="529"/>
              </a:spcAft>
              <a:buClr>
                <a:srgbClr val="FFFFFF"/>
              </a:buClr>
              <a:buSzPct val="90000"/>
            </a:pPr>
            <a:r>
              <a:rPr lang="en-US" altLang="en-US" sz="2471" dirty="0" smtClean="0">
                <a:solidFill>
                  <a:schemeClr val="tx1">
                    <a:lumMod val="95000"/>
                    <a:lumOff val="5000"/>
                  </a:schemeClr>
                </a:solidFill>
                <a:latin typeface="Arial" charset="0"/>
              </a:rPr>
              <a:t>For oil field produced and flowback water, 1 </a:t>
            </a:r>
            <a:r>
              <a:rPr lang="mr-IN" altLang="en-US" sz="2471" dirty="0" smtClean="0">
                <a:solidFill>
                  <a:schemeClr val="tx1">
                    <a:lumMod val="95000"/>
                    <a:lumOff val="5000"/>
                  </a:schemeClr>
                </a:solidFill>
                <a:latin typeface="Arial" charset="0"/>
              </a:rPr>
              <a:t>–</a:t>
            </a:r>
            <a:r>
              <a:rPr lang="en-US" altLang="en-US" sz="2471" dirty="0" smtClean="0">
                <a:solidFill>
                  <a:schemeClr val="tx1">
                    <a:lumMod val="95000"/>
                    <a:lumOff val="5000"/>
                  </a:schemeClr>
                </a:solidFill>
                <a:latin typeface="Arial" charset="0"/>
              </a:rPr>
              <a:t> 2 ppm ClO</a:t>
            </a:r>
            <a:r>
              <a:rPr lang="en-US" altLang="en-US" sz="2471" baseline="-25000" dirty="0" smtClean="0">
                <a:solidFill>
                  <a:schemeClr val="tx1">
                    <a:lumMod val="95000"/>
                    <a:lumOff val="5000"/>
                  </a:schemeClr>
                </a:solidFill>
                <a:latin typeface="Arial" charset="0"/>
              </a:rPr>
              <a:t>2</a:t>
            </a:r>
            <a:r>
              <a:rPr lang="en-US" altLang="en-US" sz="2471" dirty="0" smtClean="0">
                <a:solidFill>
                  <a:schemeClr val="tx1">
                    <a:lumMod val="95000"/>
                    <a:lumOff val="5000"/>
                  </a:schemeClr>
                </a:solidFill>
                <a:latin typeface="Arial" charset="0"/>
              </a:rPr>
              <a:t> residual needs to be maintained for at least 3 minutes in order to ensure bacterial inactivation.</a:t>
            </a:r>
            <a:r>
              <a:rPr lang="en-US" altLang="en-US" sz="2471" baseline="30000" dirty="0" smtClean="0">
                <a:solidFill>
                  <a:schemeClr val="tx1">
                    <a:lumMod val="95000"/>
                    <a:lumOff val="5000"/>
                  </a:schemeClr>
                </a:solidFill>
                <a:latin typeface="Arial" charset="0"/>
              </a:rPr>
              <a:t>1-3</a:t>
            </a:r>
            <a:r>
              <a:rPr lang="en-US" altLang="en-US" sz="2471" dirty="0" smtClean="0">
                <a:solidFill>
                  <a:schemeClr val="tx1">
                    <a:lumMod val="95000"/>
                    <a:lumOff val="5000"/>
                  </a:schemeClr>
                </a:solidFill>
                <a:latin typeface="Arial" charset="0"/>
              </a:rPr>
              <a:t>  </a:t>
            </a:r>
            <a:endParaRPr lang="en-US" altLang="en-US" sz="2471" dirty="0">
              <a:solidFill>
                <a:schemeClr val="tx1">
                  <a:lumMod val="95000"/>
                  <a:lumOff val="5000"/>
                </a:schemeClr>
              </a:solidFill>
            </a:endParaRPr>
          </a:p>
        </p:txBody>
      </p:sp>
      <p:sp>
        <p:nvSpPr>
          <p:cNvPr id="2" name="TextBox 1"/>
          <p:cNvSpPr txBox="1"/>
          <p:nvPr/>
        </p:nvSpPr>
        <p:spPr>
          <a:xfrm>
            <a:off x="196850" y="5740400"/>
            <a:ext cx="8750300" cy="984885"/>
          </a:xfrm>
          <a:prstGeom prst="rect">
            <a:avLst/>
          </a:prstGeom>
          <a:noFill/>
        </p:spPr>
        <p:txBody>
          <a:bodyPr wrap="square" rtlCol="0">
            <a:spAutoFit/>
          </a:bodyPr>
          <a:lstStyle/>
          <a:p>
            <a:pPr marL="228600" indent="-228600">
              <a:spcAft>
                <a:spcPts val="600"/>
              </a:spcAft>
              <a:buFont typeface="+mj-lt"/>
              <a:buAutoNum type="arabicPeriod"/>
            </a:pPr>
            <a:r>
              <a:rPr lang="en-US" sz="1200" dirty="0"/>
              <a:t>NL Treating </a:t>
            </a:r>
            <a:r>
              <a:rPr lang="en-US" sz="1200" dirty="0" err="1" smtClean="0"/>
              <a:t>Chemicals</a:t>
            </a:r>
            <a:r>
              <a:rPr lang="en-US" sz="1200" dirty="0" err="1"/>
              <a:t>,"'Generated</a:t>
            </a:r>
            <a:r>
              <a:rPr lang="en-US" sz="1200" dirty="0"/>
              <a:t> </a:t>
            </a:r>
            <a:r>
              <a:rPr lang="en-US" sz="1200" dirty="0" err="1"/>
              <a:t>DiKlor</a:t>
            </a:r>
            <a:r>
              <a:rPr lang="en-US" sz="1200" dirty="0"/>
              <a:t> Products Training Manual," 1985. </a:t>
            </a:r>
            <a:endParaRPr lang="en-US" sz="1200" dirty="0" smtClean="0"/>
          </a:p>
          <a:p>
            <a:pPr marL="228600" indent="-228600">
              <a:spcAft>
                <a:spcPts val="600"/>
              </a:spcAft>
              <a:buFont typeface="+mj-lt"/>
              <a:buAutoNum type="arabicPeriod"/>
            </a:pPr>
            <a:r>
              <a:rPr lang="en-US" sz="1200" dirty="0" smtClean="0"/>
              <a:t>Exxon </a:t>
            </a:r>
            <a:r>
              <a:rPr lang="en-US" sz="1200" dirty="0"/>
              <a:t>Chemicals, Surface Applications of Generated </a:t>
            </a:r>
            <a:r>
              <a:rPr lang="en-US" sz="1200" dirty="0" err="1"/>
              <a:t>DiKlor</a:t>
            </a:r>
            <a:r>
              <a:rPr lang="en-US" sz="1200" dirty="0"/>
              <a:t> Products, 1989</a:t>
            </a:r>
            <a:r>
              <a:rPr lang="en-US" sz="1200" dirty="0" smtClean="0"/>
              <a:t>.</a:t>
            </a:r>
          </a:p>
          <a:p>
            <a:pPr marL="228600" indent="-228600">
              <a:spcAft>
                <a:spcPts val="600"/>
              </a:spcAft>
              <a:buFont typeface="+mj-lt"/>
              <a:buAutoNum type="arabicPeriod"/>
            </a:pPr>
            <a:r>
              <a:rPr lang="en-US" sz="1200" dirty="0" smtClean="0"/>
              <a:t>PureLine Treatment Systems, "CT for Achieving Effective Bacterial Inactivation in Produced/Flowback Water," unpublished internal report, 2014. </a:t>
            </a:r>
            <a:endParaRPr lang="en-US" sz="1200" dirty="0"/>
          </a:p>
        </p:txBody>
      </p:sp>
    </p:spTree>
    <p:extLst>
      <p:ext uri="{BB962C8B-B14F-4D97-AF65-F5344CB8AC3E}">
        <p14:creationId xmlns:p14="http://schemas.microsoft.com/office/powerpoint/2010/main" val="935803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ctr"/>
          <a:lstStyle/>
          <a:p>
            <a:pPr eaLnBrk="1" hangingPunct="1">
              <a:lnSpc>
                <a:spcPct val="90000"/>
              </a:lnSpc>
            </a:pPr>
            <a:r>
              <a:rPr lang="en-US" altLang="x-none">
                <a:ea typeface="ＭＳ Ｐゴシック" charset="-128"/>
              </a:rPr>
              <a:t>Overview</a:t>
            </a:r>
          </a:p>
        </p:txBody>
      </p:sp>
      <p:sp>
        <p:nvSpPr>
          <p:cNvPr id="18435" name="Rectangle 4"/>
          <p:cNvSpPr>
            <a:spLocks noChangeArrowheads="1"/>
          </p:cNvSpPr>
          <p:nvPr/>
        </p:nvSpPr>
        <p:spPr bwMode="auto">
          <a:xfrm>
            <a:off x="427204" y="1956815"/>
            <a:ext cx="8408629" cy="462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992" tIns="35992" rIns="35992" bIns="35992"/>
          <a:lstStyle>
            <a:lvl1pPr marL="171450" indent="-171450">
              <a:spcBef>
                <a:spcPct val="20000"/>
              </a:spcBef>
              <a:spcAft>
                <a:spcPct val="30000"/>
              </a:spcAft>
              <a:defRPr sz="2400">
                <a:solidFill>
                  <a:srgbClr val="737373"/>
                </a:solidFill>
                <a:latin typeface="Arial" charset="0"/>
                <a:ea typeface="ＭＳ Ｐゴシック" charset="-128"/>
              </a:defRPr>
            </a:lvl1pPr>
            <a:lvl2pPr marL="742950" indent="-285750">
              <a:spcBef>
                <a:spcPct val="20000"/>
              </a:spcBef>
              <a:spcAft>
                <a:spcPct val="30000"/>
              </a:spcAft>
              <a:buChar char="•"/>
              <a:defRPr sz="2000">
                <a:solidFill>
                  <a:srgbClr val="737373"/>
                </a:solidFill>
                <a:latin typeface="Arial" charset="0"/>
                <a:ea typeface="ＭＳ Ｐゴシック" charset="-128"/>
              </a:defRPr>
            </a:lvl2pPr>
            <a:lvl3pPr marL="1143000" indent="-228600">
              <a:spcBef>
                <a:spcPct val="20000"/>
              </a:spcBef>
              <a:spcAft>
                <a:spcPct val="30000"/>
              </a:spcAft>
              <a:buChar char="•"/>
              <a:defRPr sz="2000">
                <a:solidFill>
                  <a:srgbClr val="737373"/>
                </a:solidFill>
                <a:latin typeface="Arial" charset="0"/>
                <a:ea typeface="ＭＳ Ｐゴシック" charset="-128"/>
              </a:defRPr>
            </a:lvl3pPr>
            <a:lvl4pPr marL="1600200" indent="-228600">
              <a:spcBef>
                <a:spcPct val="20000"/>
              </a:spcBef>
              <a:spcAft>
                <a:spcPct val="30000"/>
              </a:spcAft>
              <a:buChar char="•"/>
              <a:defRPr sz="2000">
                <a:solidFill>
                  <a:srgbClr val="737373"/>
                </a:solidFill>
                <a:latin typeface="Arial" charset="0"/>
                <a:ea typeface="ＭＳ Ｐゴシック" charset="-128"/>
              </a:defRPr>
            </a:lvl4pPr>
            <a:lvl5pPr marL="2057400" indent="-228600">
              <a:spcBef>
                <a:spcPct val="20000"/>
              </a:spcBef>
              <a:spcAft>
                <a:spcPct val="30000"/>
              </a:spcAft>
              <a:buChar char="•"/>
              <a:defRPr sz="2000">
                <a:solidFill>
                  <a:srgbClr val="737373"/>
                </a:solidFill>
                <a:latin typeface="Arial" charset="0"/>
                <a:ea typeface="ＭＳ Ｐゴシック" charset="-128"/>
              </a:defRPr>
            </a:lvl5pPr>
            <a:lvl6pPr marL="2514600" indent="-228600" eaLnBrk="0" fontAlgn="base" hangingPunct="0">
              <a:spcBef>
                <a:spcPct val="20000"/>
              </a:spcBef>
              <a:spcAft>
                <a:spcPct val="30000"/>
              </a:spcAft>
              <a:buChar char="•"/>
              <a:defRPr sz="2000">
                <a:solidFill>
                  <a:srgbClr val="737373"/>
                </a:solidFill>
                <a:latin typeface="Arial" charset="0"/>
                <a:ea typeface="ＭＳ Ｐゴシック" charset="-128"/>
              </a:defRPr>
            </a:lvl6pPr>
            <a:lvl7pPr marL="2971800" indent="-228600" eaLnBrk="0" fontAlgn="base" hangingPunct="0">
              <a:spcBef>
                <a:spcPct val="20000"/>
              </a:spcBef>
              <a:spcAft>
                <a:spcPct val="30000"/>
              </a:spcAft>
              <a:buChar char="•"/>
              <a:defRPr sz="2000">
                <a:solidFill>
                  <a:srgbClr val="737373"/>
                </a:solidFill>
                <a:latin typeface="Arial" charset="0"/>
                <a:ea typeface="ＭＳ Ｐゴシック" charset="-128"/>
              </a:defRPr>
            </a:lvl7pPr>
            <a:lvl8pPr marL="3429000" indent="-228600" eaLnBrk="0" fontAlgn="base" hangingPunct="0">
              <a:spcBef>
                <a:spcPct val="20000"/>
              </a:spcBef>
              <a:spcAft>
                <a:spcPct val="30000"/>
              </a:spcAft>
              <a:buChar char="•"/>
              <a:defRPr sz="2000">
                <a:solidFill>
                  <a:srgbClr val="737373"/>
                </a:solidFill>
                <a:latin typeface="Arial" charset="0"/>
                <a:ea typeface="ＭＳ Ｐゴシック" charset="-128"/>
              </a:defRPr>
            </a:lvl8pPr>
            <a:lvl9pPr marL="3886200" indent="-228600" eaLnBrk="0" fontAlgn="base" hangingPunct="0">
              <a:spcBef>
                <a:spcPct val="20000"/>
              </a:spcBef>
              <a:spcAft>
                <a:spcPct val="30000"/>
              </a:spcAft>
              <a:buChar char="•"/>
              <a:defRPr sz="2000">
                <a:solidFill>
                  <a:srgbClr val="737373"/>
                </a:solidFill>
                <a:latin typeface="Arial" charset="0"/>
                <a:ea typeface="ＭＳ Ｐゴシック" charset="-128"/>
              </a:defRPr>
            </a:lvl9pPr>
          </a:lstStyle>
          <a:p>
            <a:pPr marL="234950" indent="-234950">
              <a:spcBef>
                <a:spcPts val="0"/>
              </a:spcBef>
              <a:spcAft>
                <a:spcPts val="600"/>
              </a:spcAft>
              <a:buSzPct val="130000"/>
              <a:buFontTx/>
              <a:buChar char="•"/>
            </a:pPr>
            <a:r>
              <a:rPr lang="en-US" altLang="x-none" dirty="0" smtClean="0">
                <a:solidFill>
                  <a:srgbClr val="000000"/>
                </a:solidFill>
              </a:rPr>
              <a:t>Water Sources and Characteristics of Water </a:t>
            </a:r>
            <a:r>
              <a:rPr lang="en-US" altLang="x-none" dirty="0">
                <a:solidFill>
                  <a:srgbClr val="000000"/>
                </a:solidFill>
              </a:rPr>
              <a:t>Used </a:t>
            </a:r>
            <a:r>
              <a:rPr lang="en-US" altLang="x-none" dirty="0" smtClean="0">
                <a:solidFill>
                  <a:srgbClr val="000000"/>
                </a:solidFill>
              </a:rPr>
              <a:t>in Fracs</a:t>
            </a:r>
          </a:p>
          <a:p>
            <a:pPr marL="234950" indent="-234950">
              <a:spcBef>
                <a:spcPts val="0"/>
              </a:spcBef>
              <a:spcAft>
                <a:spcPts val="600"/>
              </a:spcAft>
              <a:buSzPct val="130000"/>
              <a:buFontTx/>
              <a:buChar char="•"/>
            </a:pPr>
            <a:r>
              <a:rPr lang="en-US" altLang="x-none" dirty="0" smtClean="0">
                <a:solidFill>
                  <a:srgbClr val="000000"/>
                </a:solidFill>
              </a:rPr>
              <a:t>Water Components Which Cause Problems</a:t>
            </a:r>
          </a:p>
          <a:p>
            <a:pPr marL="234950" indent="-234950">
              <a:spcBef>
                <a:spcPts val="0"/>
              </a:spcBef>
              <a:spcAft>
                <a:spcPts val="600"/>
              </a:spcAft>
              <a:buSzPct val="130000"/>
              <a:buFontTx/>
              <a:buChar char="•"/>
            </a:pPr>
            <a:r>
              <a:rPr lang="en-US" altLang="x-none" dirty="0" smtClean="0">
                <a:solidFill>
                  <a:srgbClr val="000000"/>
                </a:solidFill>
              </a:rPr>
              <a:t>The Impact of ClO</a:t>
            </a:r>
            <a:r>
              <a:rPr lang="en-US" altLang="x-none" baseline="-25000" dirty="0" smtClean="0">
                <a:solidFill>
                  <a:srgbClr val="000000"/>
                </a:solidFill>
              </a:rPr>
              <a:t>2</a:t>
            </a:r>
            <a:r>
              <a:rPr lang="en-US" altLang="x-none" dirty="0" smtClean="0">
                <a:solidFill>
                  <a:srgbClr val="000000"/>
                </a:solidFill>
              </a:rPr>
              <a:t> on These Species</a:t>
            </a:r>
            <a:endParaRPr lang="en-US" altLang="x-none" dirty="0">
              <a:solidFill>
                <a:srgbClr val="000000"/>
              </a:solidFill>
            </a:endParaRPr>
          </a:p>
          <a:p>
            <a:pPr marL="234950" indent="-234950" eaLnBrk="1" hangingPunct="1">
              <a:spcBef>
                <a:spcPts val="0"/>
              </a:spcBef>
              <a:spcAft>
                <a:spcPts val="600"/>
              </a:spcAft>
              <a:buSzPct val="130000"/>
              <a:buFontTx/>
              <a:buChar char="•"/>
            </a:pPr>
            <a:r>
              <a:rPr lang="en-US" altLang="x-none" dirty="0" smtClean="0">
                <a:solidFill>
                  <a:srgbClr val="000000"/>
                </a:solidFill>
              </a:rPr>
              <a:t>Practical Issues</a:t>
            </a:r>
          </a:p>
          <a:p>
            <a:pPr marL="234950" indent="-234950" eaLnBrk="1" hangingPunct="1">
              <a:spcBef>
                <a:spcPts val="0"/>
              </a:spcBef>
              <a:spcAft>
                <a:spcPts val="600"/>
              </a:spcAft>
              <a:buSzPct val="130000"/>
              <a:buFontTx/>
              <a:buChar char="•"/>
            </a:pPr>
            <a:r>
              <a:rPr lang="en-US" altLang="x-none" dirty="0" smtClean="0">
                <a:solidFill>
                  <a:srgbClr val="000000"/>
                </a:solidFill>
              </a:rPr>
              <a:t>Conclusions</a:t>
            </a:r>
          </a:p>
          <a:p>
            <a:pPr marL="234950" indent="-234950" eaLnBrk="1" hangingPunct="1">
              <a:spcBef>
                <a:spcPts val="0"/>
              </a:spcBef>
              <a:spcAft>
                <a:spcPts val="600"/>
              </a:spcAft>
              <a:buSzPct val="130000"/>
              <a:buFontTx/>
              <a:buChar char="•"/>
            </a:pPr>
            <a:endParaRPr lang="en-US" altLang="x-none" dirty="0">
              <a:solidFill>
                <a:srgbClr val="000000"/>
              </a:solidFill>
            </a:endParaRPr>
          </a:p>
          <a:p>
            <a:pPr eaLnBrk="1" hangingPunct="1">
              <a:spcBef>
                <a:spcPts val="0"/>
              </a:spcBef>
              <a:spcAft>
                <a:spcPts val="600"/>
              </a:spcAft>
              <a:buSzPct val="130000"/>
              <a:buFontTx/>
              <a:buChar char="•"/>
            </a:pPr>
            <a:endParaRPr lang="en-US" altLang="x-none" dirty="0">
              <a:solidFill>
                <a:srgbClr val="000000"/>
              </a:solidFill>
            </a:endParaRPr>
          </a:p>
          <a:p>
            <a:pPr eaLnBrk="1" hangingPunct="1">
              <a:spcBef>
                <a:spcPts val="0"/>
              </a:spcBef>
              <a:spcAft>
                <a:spcPts val="600"/>
              </a:spcAft>
              <a:buSzPct val="130000"/>
              <a:buFontTx/>
              <a:buChar char="•"/>
            </a:pPr>
            <a:endParaRPr lang="en-US" altLang="x-none" dirty="0">
              <a:solidFill>
                <a:srgbClr val="000000"/>
              </a:solidFill>
            </a:endParaRPr>
          </a:p>
          <a:p>
            <a:pPr eaLnBrk="1" hangingPunct="1">
              <a:spcBef>
                <a:spcPts val="0"/>
              </a:spcBef>
              <a:spcAft>
                <a:spcPts val="600"/>
              </a:spcAft>
              <a:buSzPct val="130000"/>
              <a:buFontTx/>
              <a:buChar char="•"/>
            </a:pPr>
            <a:endParaRPr lang="en-US" altLang="x-none" dirty="0">
              <a:solidFill>
                <a:srgbClr val="000000"/>
              </a:solidFill>
            </a:endParaRPr>
          </a:p>
        </p:txBody>
      </p:sp>
    </p:spTree>
    <p:extLst>
      <p:ext uri="{BB962C8B-B14F-4D97-AF65-F5344CB8AC3E}">
        <p14:creationId xmlns:p14="http://schemas.microsoft.com/office/powerpoint/2010/main" val="133303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822960" y="2207259"/>
            <a:ext cx="7951450" cy="4518941"/>
            <a:chOff x="479180" y="1574365"/>
            <a:chExt cx="8295230" cy="4986736"/>
          </a:xfrm>
        </p:grpSpPr>
        <p:sp>
          <p:nvSpPr>
            <p:cNvPr id="25" name="Rectangle 24"/>
            <p:cNvSpPr/>
            <p:nvPr/>
          </p:nvSpPr>
          <p:spPr bwMode="auto">
            <a:xfrm>
              <a:off x="1352096" y="1752569"/>
              <a:ext cx="7185900" cy="4124936"/>
            </a:xfrm>
            <a:prstGeom prst="rect">
              <a:avLst/>
            </a:prstGeom>
            <a:solidFill>
              <a:schemeClr val="accent2">
                <a:lumMod val="20000"/>
                <a:lumOff val="80000"/>
              </a:schemeClr>
            </a:solidFill>
            <a:ln w="12700" cap="flat" cmpd="sng" algn="ctr">
              <a:solidFill>
                <a:schemeClr val="tx1">
                  <a:lumMod val="95000"/>
                  <a:lumOff val="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grpSp>
          <p:nvGrpSpPr>
            <p:cNvPr id="9" name="Group 8"/>
            <p:cNvGrpSpPr/>
            <p:nvPr/>
          </p:nvGrpSpPr>
          <p:grpSpPr>
            <a:xfrm>
              <a:off x="1352096" y="2347886"/>
              <a:ext cx="7194607" cy="2940340"/>
              <a:chOff x="1352096" y="2347886"/>
              <a:chExt cx="7194607" cy="2940340"/>
            </a:xfrm>
          </p:grpSpPr>
          <p:cxnSp>
            <p:nvCxnSpPr>
              <p:cNvPr id="105" name="Straight Connector 104"/>
              <p:cNvCxnSpPr/>
              <p:nvPr/>
            </p:nvCxnSpPr>
            <p:spPr bwMode="auto">
              <a:xfrm>
                <a:off x="1352096" y="2347886"/>
                <a:ext cx="7185900" cy="0"/>
              </a:xfrm>
              <a:prstGeom prst="line">
                <a:avLst/>
              </a:prstGeom>
              <a:noFill/>
              <a:ln w="31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05"/>
              <p:cNvCxnSpPr/>
              <p:nvPr/>
            </p:nvCxnSpPr>
            <p:spPr bwMode="auto">
              <a:xfrm>
                <a:off x="1352096" y="3524022"/>
                <a:ext cx="7185900" cy="0"/>
              </a:xfrm>
              <a:prstGeom prst="line">
                <a:avLst/>
              </a:prstGeom>
              <a:noFill/>
              <a:ln w="31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06"/>
              <p:cNvCxnSpPr/>
              <p:nvPr/>
            </p:nvCxnSpPr>
            <p:spPr bwMode="auto">
              <a:xfrm>
                <a:off x="1352096" y="4112090"/>
                <a:ext cx="7185900" cy="0"/>
              </a:xfrm>
              <a:prstGeom prst="line">
                <a:avLst/>
              </a:prstGeom>
              <a:noFill/>
              <a:ln w="31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Connector 113"/>
              <p:cNvCxnSpPr/>
              <p:nvPr/>
            </p:nvCxnSpPr>
            <p:spPr bwMode="auto">
              <a:xfrm>
                <a:off x="1352096" y="4700158"/>
                <a:ext cx="7185900" cy="0"/>
              </a:xfrm>
              <a:prstGeom prst="line">
                <a:avLst/>
              </a:prstGeom>
              <a:noFill/>
              <a:ln w="31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Straight Connector 117"/>
              <p:cNvCxnSpPr/>
              <p:nvPr/>
            </p:nvCxnSpPr>
            <p:spPr bwMode="auto">
              <a:xfrm>
                <a:off x="1359185" y="5288226"/>
                <a:ext cx="7185900" cy="0"/>
              </a:xfrm>
              <a:prstGeom prst="line">
                <a:avLst/>
              </a:prstGeom>
              <a:noFill/>
              <a:ln w="31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Connector 124"/>
              <p:cNvCxnSpPr/>
              <p:nvPr/>
            </p:nvCxnSpPr>
            <p:spPr bwMode="auto">
              <a:xfrm>
                <a:off x="1360803" y="2935954"/>
                <a:ext cx="7185900" cy="0"/>
              </a:xfrm>
              <a:prstGeom prst="line">
                <a:avLst/>
              </a:prstGeom>
              <a:noFill/>
              <a:ln w="317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48" name="TextBox 47"/>
            <p:cNvSpPr txBox="1"/>
            <p:nvPr/>
          </p:nvSpPr>
          <p:spPr>
            <a:xfrm>
              <a:off x="2425643" y="5969169"/>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2</a:t>
              </a:r>
              <a:endParaRPr lang="en-US" sz="1600" b="1" dirty="0">
                <a:solidFill>
                  <a:schemeClr val="tx1">
                    <a:lumMod val="95000"/>
                    <a:lumOff val="5000"/>
                  </a:schemeClr>
                </a:solidFill>
              </a:endParaRPr>
            </a:p>
          </p:txBody>
        </p:sp>
        <p:sp>
          <p:nvSpPr>
            <p:cNvPr id="49" name="TextBox 48"/>
            <p:cNvSpPr txBox="1"/>
            <p:nvPr/>
          </p:nvSpPr>
          <p:spPr>
            <a:xfrm>
              <a:off x="1239078" y="5969169"/>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0</a:t>
              </a:r>
              <a:endParaRPr lang="en-US" sz="1600" b="1" dirty="0">
                <a:solidFill>
                  <a:schemeClr val="tx1">
                    <a:lumMod val="95000"/>
                    <a:lumOff val="5000"/>
                  </a:schemeClr>
                </a:solidFill>
              </a:endParaRPr>
            </a:p>
          </p:txBody>
        </p:sp>
        <p:sp>
          <p:nvSpPr>
            <p:cNvPr id="50" name="TextBox 49"/>
            <p:cNvSpPr txBox="1"/>
            <p:nvPr/>
          </p:nvSpPr>
          <p:spPr>
            <a:xfrm>
              <a:off x="3612207" y="5969169"/>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4</a:t>
              </a:r>
              <a:endParaRPr lang="en-US" sz="1600" b="1" dirty="0">
                <a:solidFill>
                  <a:schemeClr val="tx1">
                    <a:lumMod val="95000"/>
                    <a:lumOff val="5000"/>
                  </a:schemeClr>
                </a:solidFill>
              </a:endParaRPr>
            </a:p>
          </p:txBody>
        </p:sp>
        <p:sp>
          <p:nvSpPr>
            <p:cNvPr id="51" name="TextBox 50"/>
            <p:cNvSpPr txBox="1"/>
            <p:nvPr/>
          </p:nvSpPr>
          <p:spPr>
            <a:xfrm>
              <a:off x="4798772" y="5969169"/>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6</a:t>
              </a:r>
              <a:endParaRPr lang="en-US" sz="1600" b="1" dirty="0">
                <a:solidFill>
                  <a:schemeClr val="tx1">
                    <a:lumMod val="95000"/>
                    <a:lumOff val="5000"/>
                  </a:schemeClr>
                </a:solidFill>
              </a:endParaRPr>
            </a:p>
          </p:txBody>
        </p:sp>
        <p:sp>
          <p:nvSpPr>
            <p:cNvPr id="52" name="TextBox 51"/>
            <p:cNvSpPr txBox="1"/>
            <p:nvPr/>
          </p:nvSpPr>
          <p:spPr>
            <a:xfrm>
              <a:off x="5985337" y="5969169"/>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8</a:t>
              </a:r>
              <a:endParaRPr lang="en-US" sz="1600" b="1" dirty="0">
                <a:solidFill>
                  <a:schemeClr val="tx1">
                    <a:lumMod val="95000"/>
                    <a:lumOff val="5000"/>
                  </a:schemeClr>
                </a:solidFill>
              </a:endParaRPr>
            </a:p>
          </p:txBody>
        </p:sp>
        <p:sp>
          <p:nvSpPr>
            <p:cNvPr id="53" name="TextBox 52"/>
            <p:cNvSpPr txBox="1"/>
            <p:nvPr/>
          </p:nvSpPr>
          <p:spPr>
            <a:xfrm>
              <a:off x="7115016" y="5969169"/>
              <a:ext cx="472829" cy="407266"/>
            </a:xfrm>
            <a:prstGeom prst="rect">
              <a:avLst/>
            </a:prstGeom>
            <a:noFill/>
          </p:spPr>
          <p:txBody>
            <a:bodyPr wrap="none" rtlCol="0">
              <a:spAutoFit/>
            </a:bodyPr>
            <a:lstStyle/>
            <a:p>
              <a:pPr algn="ctr"/>
              <a:r>
                <a:rPr lang="en-US" sz="1600" b="1" dirty="0" smtClean="0">
                  <a:solidFill>
                    <a:schemeClr val="tx1">
                      <a:lumMod val="95000"/>
                      <a:lumOff val="5000"/>
                    </a:schemeClr>
                  </a:solidFill>
                </a:rPr>
                <a:t>10</a:t>
              </a:r>
              <a:endParaRPr lang="en-US" sz="1600" b="1" dirty="0">
                <a:solidFill>
                  <a:schemeClr val="tx1">
                    <a:lumMod val="95000"/>
                    <a:lumOff val="5000"/>
                  </a:schemeClr>
                </a:solidFill>
              </a:endParaRPr>
            </a:p>
          </p:txBody>
        </p:sp>
        <p:sp>
          <p:nvSpPr>
            <p:cNvPr id="54" name="TextBox 53"/>
            <p:cNvSpPr txBox="1"/>
            <p:nvPr/>
          </p:nvSpPr>
          <p:spPr>
            <a:xfrm>
              <a:off x="8301581" y="5969169"/>
              <a:ext cx="472829" cy="407266"/>
            </a:xfrm>
            <a:prstGeom prst="rect">
              <a:avLst/>
            </a:prstGeom>
            <a:noFill/>
          </p:spPr>
          <p:txBody>
            <a:bodyPr wrap="none" rtlCol="0">
              <a:spAutoFit/>
            </a:bodyPr>
            <a:lstStyle/>
            <a:p>
              <a:pPr algn="ctr"/>
              <a:r>
                <a:rPr lang="en-US" sz="1600" b="1" dirty="0" smtClean="0">
                  <a:solidFill>
                    <a:schemeClr val="tx1">
                      <a:lumMod val="95000"/>
                      <a:lumOff val="5000"/>
                    </a:schemeClr>
                  </a:solidFill>
                </a:rPr>
                <a:t>12</a:t>
              </a:r>
              <a:endParaRPr lang="en-US" sz="1600" b="1" dirty="0">
                <a:solidFill>
                  <a:schemeClr val="tx1">
                    <a:lumMod val="95000"/>
                    <a:lumOff val="5000"/>
                  </a:schemeClr>
                </a:solidFill>
              </a:endParaRPr>
            </a:p>
          </p:txBody>
        </p:sp>
        <p:sp>
          <p:nvSpPr>
            <p:cNvPr id="22" name="Rectangle 21"/>
            <p:cNvSpPr/>
            <p:nvPr/>
          </p:nvSpPr>
          <p:spPr bwMode="auto">
            <a:xfrm>
              <a:off x="3679736" y="5696359"/>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3" name="Rectangle 22"/>
            <p:cNvSpPr/>
            <p:nvPr/>
          </p:nvSpPr>
          <p:spPr bwMode="auto">
            <a:xfrm>
              <a:off x="7988004" y="569635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4" name="Rectangle 23"/>
            <p:cNvSpPr/>
            <p:nvPr/>
          </p:nvSpPr>
          <p:spPr bwMode="auto">
            <a:xfrm>
              <a:off x="8060027" y="569635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26" name="Straight Connector 25"/>
            <p:cNvCxnSpPr/>
            <p:nvPr/>
          </p:nvCxnSpPr>
          <p:spPr bwMode="auto">
            <a:xfrm>
              <a:off x="1352096" y="5602508"/>
              <a:ext cx="7185900" cy="0"/>
            </a:xfrm>
            <a:prstGeom prst="line">
              <a:avLst/>
            </a:prstGeom>
            <a:noFill/>
            <a:ln w="3175" cap="flat" cmpd="sng" algn="ctr">
              <a:solidFill>
                <a:schemeClr val="tx1">
                  <a:lumMod val="95000"/>
                  <a:lumOff val="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Diamond 42"/>
            <p:cNvSpPr/>
            <p:nvPr/>
          </p:nvSpPr>
          <p:spPr bwMode="auto">
            <a:xfrm>
              <a:off x="3679736" y="5694173"/>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4" name="Diamond 43"/>
            <p:cNvSpPr/>
            <p:nvPr/>
          </p:nvSpPr>
          <p:spPr bwMode="auto">
            <a:xfrm>
              <a:off x="7988004" y="5694173"/>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5" name="Diamond 44"/>
            <p:cNvSpPr/>
            <p:nvPr/>
          </p:nvSpPr>
          <p:spPr bwMode="auto">
            <a:xfrm>
              <a:off x="8053478" y="5694173"/>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66" name="Straight Connector 65"/>
            <p:cNvCxnSpPr/>
            <p:nvPr/>
          </p:nvCxnSpPr>
          <p:spPr bwMode="auto">
            <a:xfrm>
              <a:off x="3334413"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7" name="Straight Connector 66"/>
            <p:cNvCxnSpPr/>
            <p:nvPr/>
          </p:nvCxnSpPr>
          <p:spPr bwMode="auto">
            <a:xfrm>
              <a:off x="3582203"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Connector 68"/>
            <p:cNvCxnSpPr/>
            <p:nvPr/>
          </p:nvCxnSpPr>
          <p:spPr bwMode="auto">
            <a:xfrm>
              <a:off x="3829993"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p:cNvCxnSpPr/>
            <p:nvPr/>
          </p:nvCxnSpPr>
          <p:spPr bwMode="auto">
            <a:xfrm>
              <a:off x="4077783"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p:cNvCxnSpPr/>
            <p:nvPr/>
          </p:nvCxnSpPr>
          <p:spPr bwMode="auto">
            <a:xfrm>
              <a:off x="4325572"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Connector 71"/>
            <p:cNvCxnSpPr/>
            <p:nvPr/>
          </p:nvCxnSpPr>
          <p:spPr bwMode="auto">
            <a:xfrm>
              <a:off x="4573362"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Connector 72"/>
            <p:cNvCxnSpPr/>
            <p:nvPr/>
          </p:nvCxnSpPr>
          <p:spPr bwMode="auto">
            <a:xfrm>
              <a:off x="4821152"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Connector 74"/>
            <p:cNvCxnSpPr/>
            <p:nvPr/>
          </p:nvCxnSpPr>
          <p:spPr bwMode="auto">
            <a:xfrm>
              <a:off x="5068942"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Connector 75"/>
            <p:cNvCxnSpPr/>
            <p:nvPr/>
          </p:nvCxnSpPr>
          <p:spPr bwMode="auto">
            <a:xfrm>
              <a:off x="5316731"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Connector 76"/>
            <p:cNvCxnSpPr/>
            <p:nvPr/>
          </p:nvCxnSpPr>
          <p:spPr bwMode="auto">
            <a:xfrm>
              <a:off x="5564521"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Connector 77"/>
            <p:cNvCxnSpPr/>
            <p:nvPr/>
          </p:nvCxnSpPr>
          <p:spPr bwMode="auto">
            <a:xfrm>
              <a:off x="5812311"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p:cNvCxnSpPr/>
            <p:nvPr/>
          </p:nvCxnSpPr>
          <p:spPr bwMode="auto">
            <a:xfrm>
              <a:off x="6060101"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Connector 80"/>
            <p:cNvCxnSpPr/>
            <p:nvPr/>
          </p:nvCxnSpPr>
          <p:spPr bwMode="auto">
            <a:xfrm>
              <a:off x="6307890"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Connector 81"/>
            <p:cNvCxnSpPr/>
            <p:nvPr/>
          </p:nvCxnSpPr>
          <p:spPr bwMode="auto">
            <a:xfrm>
              <a:off x="6555680"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Connector 82"/>
            <p:cNvCxnSpPr/>
            <p:nvPr/>
          </p:nvCxnSpPr>
          <p:spPr bwMode="auto">
            <a:xfrm>
              <a:off x="6803470"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83"/>
            <p:cNvCxnSpPr/>
            <p:nvPr/>
          </p:nvCxnSpPr>
          <p:spPr bwMode="auto">
            <a:xfrm>
              <a:off x="7051259"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84"/>
            <p:cNvCxnSpPr/>
            <p:nvPr/>
          </p:nvCxnSpPr>
          <p:spPr bwMode="auto">
            <a:xfrm>
              <a:off x="7299049"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86"/>
            <p:cNvCxnSpPr/>
            <p:nvPr/>
          </p:nvCxnSpPr>
          <p:spPr bwMode="auto">
            <a:xfrm>
              <a:off x="7546839"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87"/>
            <p:cNvCxnSpPr/>
            <p:nvPr/>
          </p:nvCxnSpPr>
          <p:spPr bwMode="auto">
            <a:xfrm>
              <a:off x="7794629"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88"/>
            <p:cNvCxnSpPr/>
            <p:nvPr/>
          </p:nvCxnSpPr>
          <p:spPr bwMode="auto">
            <a:xfrm>
              <a:off x="8042418"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Connector 89"/>
            <p:cNvCxnSpPr/>
            <p:nvPr/>
          </p:nvCxnSpPr>
          <p:spPr bwMode="auto">
            <a:xfrm>
              <a:off x="8290208"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90"/>
            <p:cNvCxnSpPr/>
            <p:nvPr/>
          </p:nvCxnSpPr>
          <p:spPr bwMode="auto">
            <a:xfrm>
              <a:off x="8537995"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9" name="TextBox 118"/>
            <p:cNvSpPr txBox="1"/>
            <p:nvPr/>
          </p:nvSpPr>
          <p:spPr>
            <a:xfrm>
              <a:off x="656781" y="5673988"/>
              <a:ext cx="538393" cy="407266"/>
            </a:xfrm>
            <a:prstGeom prst="rect">
              <a:avLst/>
            </a:prstGeom>
            <a:noFill/>
          </p:spPr>
          <p:txBody>
            <a:bodyPr wrap="none" rtlCol="0">
              <a:spAutoFit/>
            </a:bodyPr>
            <a:lstStyle/>
            <a:p>
              <a:pPr algn="ctr"/>
              <a:r>
                <a:rPr lang="en-US" sz="1600" b="1" smtClean="0">
                  <a:solidFill>
                    <a:schemeClr val="tx1">
                      <a:lumMod val="95000"/>
                      <a:lumOff val="5000"/>
                    </a:schemeClr>
                  </a:solidFill>
                </a:rPr>
                <a:t>0.1</a:t>
              </a:r>
              <a:endParaRPr lang="en-US" sz="1600" b="1" dirty="0">
                <a:solidFill>
                  <a:schemeClr val="tx1">
                    <a:lumMod val="95000"/>
                    <a:lumOff val="5000"/>
                  </a:schemeClr>
                </a:solidFill>
              </a:endParaRPr>
            </a:p>
          </p:txBody>
        </p:sp>
        <p:sp>
          <p:nvSpPr>
            <p:cNvPr id="120" name="TextBox 119"/>
            <p:cNvSpPr txBox="1"/>
            <p:nvPr/>
          </p:nvSpPr>
          <p:spPr>
            <a:xfrm>
              <a:off x="849614" y="1574365"/>
              <a:ext cx="359058" cy="407266"/>
            </a:xfrm>
            <a:prstGeom prst="rect">
              <a:avLst/>
            </a:prstGeom>
            <a:noFill/>
          </p:spPr>
          <p:txBody>
            <a:bodyPr wrap="none" rtlCol="0">
              <a:spAutoFit/>
            </a:bodyPr>
            <a:lstStyle/>
            <a:p>
              <a:pPr algn="ctr"/>
              <a:r>
                <a:rPr lang="en-US" sz="1600" b="1">
                  <a:solidFill>
                    <a:schemeClr val="tx1">
                      <a:lumMod val="95000"/>
                      <a:lumOff val="5000"/>
                    </a:schemeClr>
                  </a:solidFill>
                </a:rPr>
                <a:t>6</a:t>
              </a:r>
              <a:endParaRPr lang="en-US" sz="1600" b="1" dirty="0">
                <a:solidFill>
                  <a:schemeClr val="tx1">
                    <a:lumMod val="95000"/>
                    <a:lumOff val="5000"/>
                  </a:schemeClr>
                </a:solidFill>
              </a:endParaRPr>
            </a:p>
          </p:txBody>
        </p:sp>
        <p:sp>
          <p:nvSpPr>
            <p:cNvPr id="121" name="TextBox 120"/>
            <p:cNvSpPr txBox="1"/>
            <p:nvPr/>
          </p:nvSpPr>
          <p:spPr>
            <a:xfrm>
              <a:off x="849614" y="2160025"/>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5</a:t>
              </a:r>
              <a:endParaRPr lang="en-US" sz="1600" b="1" dirty="0">
                <a:solidFill>
                  <a:schemeClr val="tx1">
                    <a:lumMod val="95000"/>
                    <a:lumOff val="5000"/>
                  </a:schemeClr>
                </a:solidFill>
              </a:endParaRPr>
            </a:p>
          </p:txBody>
        </p:sp>
        <p:sp>
          <p:nvSpPr>
            <p:cNvPr id="122" name="TextBox 121"/>
            <p:cNvSpPr txBox="1"/>
            <p:nvPr/>
          </p:nvSpPr>
          <p:spPr>
            <a:xfrm>
              <a:off x="849614" y="2745686"/>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4</a:t>
              </a:r>
              <a:endParaRPr lang="en-US" sz="1600" b="1" dirty="0">
                <a:solidFill>
                  <a:schemeClr val="tx1">
                    <a:lumMod val="95000"/>
                    <a:lumOff val="5000"/>
                  </a:schemeClr>
                </a:solidFill>
              </a:endParaRPr>
            </a:p>
          </p:txBody>
        </p:sp>
        <p:sp>
          <p:nvSpPr>
            <p:cNvPr id="123" name="TextBox 122"/>
            <p:cNvSpPr txBox="1"/>
            <p:nvPr/>
          </p:nvSpPr>
          <p:spPr>
            <a:xfrm>
              <a:off x="849614" y="3331346"/>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3</a:t>
              </a:r>
              <a:endParaRPr lang="en-US" sz="1600" b="1" dirty="0">
                <a:solidFill>
                  <a:schemeClr val="tx1">
                    <a:lumMod val="95000"/>
                    <a:lumOff val="5000"/>
                  </a:schemeClr>
                </a:solidFill>
              </a:endParaRPr>
            </a:p>
          </p:txBody>
        </p:sp>
        <p:sp>
          <p:nvSpPr>
            <p:cNvPr id="124" name="TextBox 123"/>
            <p:cNvSpPr txBox="1"/>
            <p:nvPr/>
          </p:nvSpPr>
          <p:spPr>
            <a:xfrm>
              <a:off x="849614" y="3917006"/>
              <a:ext cx="359058" cy="407266"/>
            </a:xfrm>
            <a:prstGeom prst="rect">
              <a:avLst/>
            </a:prstGeom>
            <a:noFill/>
          </p:spPr>
          <p:txBody>
            <a:bodyPr wrap="none" rtlCol="0">
              <a:spAutoFit/>
            </a:bodyPr>
            <a:lstStyle/>
            <a:p>
              <a:pPr algn="ctr"/>
              <a:r>
                <a:rPr lang="en-US" sz="1600" b="1" smtClean="0">
                  <a:solidFill>
                    <a:schemeClr val="tx1">
                      <a:lumMod val="95000"/>
                      <a:lumOff val="5000"/>
                    </a:schemeClr>
                  </a:solidFill>
                </a:rPr>
                <a:t>2</a:t>
              </a:r>
              <a:endParaRPr lang="en-US" sz="1600" b="1" dirty="0">
                <a:solidFill>
                  <a:schemeClr val="tx1">
                    <a:lumMod val="95000"/>
                    <a:lumOff val="5000"/>
                  </a:schemeClr>
                </a:solidFill>
              </a:endParaRPr>
            </a:p>
          </p:txBody>
        </p:sp>
        <p:sp>
          <p:nvSpPr>
            <p:cNvPr id="126" name="TextBox 125"/>
            <p:cNvSpPr txBox="1"/>
            <p:nvPr/>
          </p:nvSpPr>
          <p:spPr>
            <a:xfrm>
              <a:off x="849614" y="5088327"/>
              <a:ext cx="359058" cy="407266"/>
            </a:xfrm>
            <a:prstGeom prst="rect">
              <a:avLst/>
            </a:prstGeom>
            <a:noFill/>
          </p:spPr>
          <p:txBody>
            <a:bodyPr wrap="none" rtlCol="0">
              <a:spAutoFit/>
            </a:bodyPr>
            <a:lstStyle/>
            <a:p>
              <a:pPr algn="ctr"/>
              <a:r>
                <a:rPr lang="en-US" sz="1600" b="1" dirty="0" smtClean="0">
                  <a:solidFill>
                    <a:schemeClr val="tx1">
                      <a:lumMod val="95000"/>
                      <a:lumOff val="5000"/>
                    </a:schemeClr>
                  </a:solidFill>
                </a:rPr>
                <a:t>0</a:t>
              </a:r>
              <a:endParaRPr lang="en-US" sz="1600" b="1" dirty="0">
                <a:solidFill>
                  <a:schemeClr val="tx1">
                    <a:lumMod val="95000"/>
                    <a:lumOff val="5000"/>
                  </a:schemeClr>
                </a:solidFill>
              </a:endParaRPr>
            </a:p>
          </p:txBody>
        </p:sp>
        <p:sp>
          <p:nvSpPr>
            <p:cNvPr id="128" name="TextBox 127"/>
            <p:cNvSpPr txBox="1"/>
            <p:nvPr/>
          </p:nvSpPr>
          <p:spPr>
            <a:xfrm>
              <a:off x="767240" y="4502667"/>
              <a:ext cx="441432" cy="407266"/>
            </a:xfrm>
            <a:prstGeom prst="rect">
              <a:avLst/>
            </a:prstGeom>
            <a:noFill/>
          </p:spPr>
          <p:txBody>
            <a:bodyPr wrap="square" rtlCol="0">
              <a:spAutoFit/>
            </a:bodyPr>
            <a:lstStyle/>
            <a:p>
              <a:pPr algn="ctr"/>
              <a:r>
                <a:rPr lang="en-US" sz="1600" b="1" smtClean="0">
                  <a:solidFill>
                    <a:schemeClr val="tx1">
                      <a:lumMod val="95000"/>
                      <a:lumOff val="5000"/>
                    </a:schemeClr>
                  </a:solidFill>
                </a:rPr>
                <a:t>1</a:t>
              </a:r>
              <a:endParaRPr lang="en-US" sz="1600" b="1" dirty="0">
                <a:solidFill>
                  <a:schemeClr val="tx1">
                    <a:lumMod val="95000"/>
                    <a:lumOff val="5000"/>
                  </a:schemeClr>
                </a:solidFill>
              </a:endParaRPr>
            </a:p>
          </p:txBody>
        </p:sp>
        <p:sp>
          <p:nvSpPr>
            <p:cNvPr id="132" name="TextBox 131"/>
            <p:cNvSpPr txBox="1"/>
            <p:nvPr/>
          </p:nvSpPr>
          <p:spPr>
            <a:xfrm rot="16200000">
              <a:off x="-519555" y="3491444"/>
              <a:ext cx="2366802" cy="369332"/>
            </a:xfrm>
            <a:prstGeom prst="rect">
              <a:avLst/>
            </a:prstGeom>
            <a:noFill/>
          </p:spPr>
          <p:txBody>
            <a:bodyPr wrap="none" rtlCol="0">
              <a:spAutoFit/>
            </a:bodyPr>
            <a:lstStyle/>
            <a:p>
              <a:r>
                <a:rPr lang="en-US" sz="1800" b="1" dirty="0" smtClean="0">
                  <a:solidFill>
                    <a:schemeClr val="tx1">
                      <a:lumMod val="95000"/>
                      <a:lumOff val="5000"/>
                    </a:schemeClr>
                  </a:solidFill>
                </a:rPr>
                <a:t>Log</a:t>
              </a:r>
              <a:r>
                <a:rPr lang="en-US" sz="1800" b="1" baseline="-25000" dirty="0" smtClean="0">
                  <a:solidFill>
                    <a:schemeClr val="tx1">
                      <a:lumMod val="95000"/>
                      <a:lumOff val="5000"/>
                    </a:schemeClr>
                  </a:solidFill>
                </a:rPr>
                <a:t>10 </a:t>
              </a:r>
              <a:r>
                <a:rPr lang="en-US" sz="1800" b="1" dirty="0" smtClean="0">
                  <a:solidFill>
                    <a:schemeClr val="tx1">
                      <a:lumMod val="95000"/>
                      <a:lumOff val="5000"/>
                    </a:schemeClr>
                  </a:solidFill>
                </a:rPr>
                <a:t>Bacteria (cfu/mL)</a:t>
              </a:r>
              <a:endParaRPr lang="en-US" sz="1800" b="1" dirty="0">
                <a:solidFill>
                  <a:schemeClr val="tx1">
                    <a:lumMod val="95000"/>
                    <a:lumOff val="5000"/>
                  </a:schemeClr>
                </a:solidFill>
              </a:endParaRPr>
            </a:p>
          </p:txBody>
        </p:sp>
        <p:sp>
          <p:nvSpPr>
            <p:cNvPr id="133" name="TextBox 132"/>
            <p:cNvSpPr txBox="1"/>
            <p:nvPr/>
          </p:nvSpPr>
          <p:spPr>
            <a:xfrm>
              <a:off x="3860774" y="6191769"/>
              <a:ext cx="2304092" cy="369332"/>
            </a:xfrm>
            <a:prstGeom prst="rect">
              <a:avLst/>
            </a:prstGeom>
            <a:noFill/>
          </p:spPr>
          <p:txBody>
            <a:bodyPr wrap="none" rtlCol="0">
              <a:spAutoFit/>
            </a:bodyPr>
            <a:lstStyle/>
            <a:p>
              <a:r>
                <a:rPr lang="en-US" sz="1800" b="1" dirty="0" smtClean="0">
                  <a:solidFill>
                    <a:schemeClr val="tx1">
                      <a:lumMod val="95000"/>
                      <a:lumOff val="5000"/>
                    </a:schemeClr>
                  </a:solidFill>
                </a:rPr>
                <a:t>[ClO</a:t>
              </a:r>
              <a:r>
                <a:rPr lang="en-US" sz="1800" b="1" baseline="-25000" dirty="0" smtClean="0">
                  <a:solidFill>
                    <a:schemeClr val="tx1">
                      <a:lumMod val="95000"/>
                      <a:lumOff val="5000"/>
                    </a:schemeClr>
                  </a:solidFill>
                </a:rPr>
                <a:t>2</a:t>
              </a:r>
              <a:r>
                <a:rPr lang="en-US" sz="1800" b="1" smtClean="0">
                  <a:solidFill>
                    <a:schemeClr val="tx1">
                      <a:lumMod val="95000"/>
                      <a:lumOff val="5000"/>
                    </a:schemeClr>
                  </a:solidFill>
                </a:rPr>
                <a:t>] Residual (mg/L</a:t>
              </a:r>
              <a:r>
                <a:rPr lang="en-US" sz="1800" b="1" dirty="0" smtClean="0">
                  <a:solidFill>
                    <a:schemeClr val="tx1">
                      <a:lumMod val="95000"/>
                      <a:lumOff val="5000"/>
                    </a:schemeClr>
                  </a:solidFill>
                </a:rPr>
                <a:t>)</a:t>
              </a:r>
              <a:endParaRPr lang="en-US" sz="1800" b="1" dirty="0">
                <a:solidFill>
                  <a:schemeClr val="tx1">
                    <a:lumMod val="95000"/>
                    <a:lumOff val="5000"/>
                  </a:schemeClr>
                </a:solidFill>
              </a:endParaRPr>
            </a:p>
          </p:txBody>
        </p:sp>
        <p:sp>
          <p:nvSpPr>
            <p:cNvPr id="7" name="Rectangle 6"/>
            <p:cNvSpPr/>
            <p:nvPr/>
          </p:nvSpPr>
          <p:spPr bwMode="auto">
            <a:xfrm>
              <a:off x="1296440" y="211922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8" name="Rectangle 7"/>
            <p:cNvSpPr/>
            <p:nvPr/>
          </p:nvSpPr>
          <p:spPr bwMode="auto">
            <a:xfrm>
              <a:off x="1571435" y="2244179"/>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0" name="Rectangle 9"/>
            <p:cNvSpPr/>
            <p:nvPr/>
          </p:nvSpPr>
          <p:spPr bwMode="auto">
            <a:xfrm>
              <a:off x="1296440" y="3238202"/>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1" name="Rectangle 10"/>
            <p:cNvSpPr/>
            <p:nvPr/>
          </p:nvSpPr>
          <p:spPr bwMode="auto">
            <a:xfrm>
              <a:off x="1455764" y="3241583"/>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2" name="Rectangle 11"/>
            <p:cNvSpPr/>
            <p:nvPr/>
          </p:nvSpPr>
          <p:spPr bwMode="auto">
            <a:xfrm>
              <a:off x="1296440" y="367753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3" name="Rectangle 12"/>
            <p:cNvSpPr/>
            <p:nvPr/>
          </p:nvSpPr>
          <p:spPr bwMode="auto">
            <a:xfrm>
              <a:off x="1846431" y="386086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4" name="Rectangle 13"/>
            <p:cNvSpPr/>
            <p:nvPr/>
          </p:nvSpPr>
          <p:spPr bwMode="auto">
            <a:xfrm>
              <a:off x="1726942" y="4071921"/>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5" name="Rectangle 14"/>
            <p:cNvSpPr/>
            <p:nvPr/>
          </p:nvSpPr>
          <p:spPr bwMode="auto">
            <a:xfrm>
              <a:off x="1352097" y="4075740"/>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6" name="Rectangle 15"/>
            <p:cNvSpPr/>
            <p:nvPr/>
          </p:nvSpPr>
          <p:spPr bwMode="auto">
            <a:xfrm>
              <a:off x="1307897" y="4143293"/>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7" name="Rectangle 16"/>
            <p:cNvSpPr/>
            <p:nvPr/>
          </p:nvSpPr>
          <p:spPr bwMode="auto">
            <a:xfrm>
              <a:off x="1395198" y="442493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 name="Rectangle 17"/>
            <p:cNvSpPr/>
            <p:nvPr/>
          </p:nvSpPr>
          <p:spPr bwMode="auto">
            <a:xfrm>
              <a:off x="1508145" y="4458024"/>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9" name="Rectangle 18"/>
            <p:cNvSpPr/>
            <p:nvPr/>
          </p:nvSpPr>
          <p:spPr bwMode="auto">
            <a:xfrm>
              <a:off x="1352096" y="5279463"/>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0" name="Rectangle 19"/>
            <p:cNvSpPr/>
            <p:nvPr/>
          </p:nvSpPr>
          <p:spPr bwMode="auto">
            <a:xfrm>
              <a:off x="1893360" y="5510843"/>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1" name="Rectangle 20"/>
            <p:cNvSpPr/>
            <p:nvPr/>
          </p:nvSpPr>
          <p:spPr bwMode="auto">
            <a:xfrm>
              <a:off x="2671419" y="5673988"/>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8" name="Diamond 27"/>
            <p:cNvSpPr/>
            <p:nvPr/>
          </p:nvSpPr>
          <p:spPr bwMode="auto">
            <a:xfrm>
              <a:off x="1296440" y="2302559"/>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9" name="Diamond 28"/>
            <p:cNvSpPr/>
            <p:nvPr/>
          </p:nvSpPr>
          <p:spPr bwMode="auto">
            <a:xfrm>
              <a:off x="1846431" y="2485889"/>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0" name="Diamond 29"/>
            <p:cNvSpPr/>
            <p:nvPr/>
          </p:nvSpPr>
          <p:spPr bwMode="auto">
            <a:xfrm>
              <a:off x="1296440" y="2485889"/>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1" name="Diamond 30"/>
            <p:cNvSpPr/>
            <p:nvPr/>
          </p:nvSpPr>
          <p:spPr bwMode="auto">
            <a:xfrm>
              <a:off x="1296440" y="2760885"/>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2" name="Diamond 31"/>
            <p:cNvSpPr/>
            <p:nvPr/>
          </p:nvSpPr>
          <p:spPr bwMode="auto">
            <a:xfrm>
              <a:off x="1571435" y="3092626"/>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3" name="Diamond 32"/>
            <p:cNvSpPr/>
            <p:nvPr/>
          </p:nvSpPr>
          <p:spPr bwMode="auto">
            <a:xfrm>
              <a:off x="1296440" y="3092626"/>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4" name="Diamond 33"/>
            <p:cNvSpPr/>
            <p:nvPr/>
          </p:nvSpPr>
          <p:spPr bwMode="auto">
            <a:xfrm>
              <a:off x="1450306" y="3402542"/>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5" name="Diamond 34"/>
            <p:cNvSpPr/>
            <p:nvPr/>
          </p:nvSpPr>
          <p:spPr bwMode="auto">
            <a:xfrm>
              <a:off x="1359186" y="3851484"/>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6" name="Diamond 35"/>
            <p:cNvSpPr/>
            <p:nvPr/>
          </p:nvSpPr>
          <p:spPr bwMode="auto">
            <a:xfrm>
              <a:off x="1293710" y="4273690"/>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7" name="Diamond 36"/>
            <p:cNvSpPr/>
            <p:nvPr/>
          </p:nvSpPr>
          <p:spPr bwMode="auto">
            <a:xfrm>
              <a:off x="1715481" y="4273689"/>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8" name="Diamond 37"/>
            <p:cNvSpPr/>
            <p:nvPr/>
          </p:nvSpPr>
          <p:spPr bwMode="auto">
            <a:xfrm>
              <a:off x="1359185" y="4666541"/>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39" name="Diamond 38"/>
            <p:cNvSpPr/>
            <p:nvPr/>
          </p:nvSpPr>
          <p:spPr bwMode="auto">
            <a:xfrm>
              <a:off x="1408292" y="4672357"/>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0" name="Diamond 39"/>
            <p:cNvSpPr/>
            <p:nvPr/>
          </p:nvSpPr>
          <p:spPr bwMode="auto">
            <a:xfrm>
              <a:off x="1490135" y="4404640"/>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1" name="Diamond 40"/>
            <p:cNvSpPr/>
            <p:nvPr/>
          </p:nvSpPr>
          <p:spPr bwMode="auto">
            <a:xfrm>
              <a:off x="1897173" y="5327512"/>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42" name="Diamond 41"/>
            <p:cNvSpPr/>
            <p:nvPr/>
          </p:nvSpPr>
          <p:spPr bwMode="auto">
            <a:xfrm>
              <a:off x="2671419" y="5694173"/>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46" name="Straight Connector 45"/>
            <p:cNvCxnSpPr/>
            <p:nvPr/>
          </p:nvCxnSpPr>
          <p:spPr bwMode="auto">
            <a:xfrm>
              <a:off x="2579753" y="1752567"/>
              <a:ext cx="0" cy="4124936"/>
            </a:xfrm>
            <a:prstGeom prst="line">
              <a:avLst/>
            </a:prstGeom>
            <a:noFill/>
            <a:ln w="28575" cap="flat" cmpd="sng" algn="ctr">
              <a:solidFill>
                <a:schemeClr val="tx1">
                  <a:lumMod val="95000"/>
                  <a:lumOff val="5000"/>
                </a:schemeClr>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p:cNvCxnSpPr/>
            <p:nvPr/>
          </p:nvCxnSpPr>
          <p:spPr bwMode="auto">
            <a:xfrm>
              <a:off x="1352096" y="581417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Connector 56"/>
            <p:cNvCxnSpPr/>
            <p:nvPr/>
          </p:nvCxnSpPr>
          <p:spPr bwMode="auto">
            <a:xfrm>
              <a:off x="1599885"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Connector 57"/>
            <p:cNvCxnSpPr/>
            <p:nvPr/>
          </p:nvCxnSpPr>
          <p:spPr bwMode="auto">
            <a:xfrm>
              <a:off x="1847675"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p:cNvCxnSpPr/>
            <p:nvPr/>
          </p:nvCxnSpPr>
          <p:spPr bwMode="auto">
            <a:xfrm>
              <a:off x="2095465"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Connector 59"/>
            <p:cNvCxnSpPr/>
            <p:nvPr/>
          </p:nvCxnSpPr>
          <p:spPr bwMode="auto">
            <a:xfrm>
              <a:off x="2343255"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Connector 62"/>
            <p:cNvCxnSpPr/>
            <p:nvPr/>
          </p:nvCxnSpPr>
          <p:spPr bwMode="auto">
            <a:xfrm>
              <a:off x="2591044"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 name="Straight Connector 63"/>
            <p:cNvCxnSpPr/>
            <p:nvPr/>
          </p:nvCxnSpPr>
          <p:spPr bwMode="auto">
            <a:xfrm>
              <a:off x="2838834"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Connector 64"/>
            <p:cNvCxnSpPr/>
            <p:nvPr/>
          </p:nvCxnSpPr>
          <p:spPr bwMode="auto">
            <a:xfrm>
              <a:off x="3086624" y="5802185"/>
              <a:ext cx="0" cy="63328"/>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07"/>
            <p:cNvCxnSpPr/>
            <p:nvPr/>
          </p:nvCxnSpPr>
          <p:spPr bwMode="auto">
            <a:xfrm>
              <a:off x="1296440" y="1752567"/>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9" name="Straight Connector 108"/>
            <p:cNvCxnSpPr/>
            <p:nvPr/>
          </p:nvCxnSpPr>
          <p:spPr bwMode="auto">
            <a:xfrm>
              <a:off x="1296440" y="2341844"/>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Connector 109"/>
            <p:cNvCxnSpPr/>
            <p:nvPr/>
          </p:nvCxnSpPr>
          <p:spPr bwMode="auto">
            <a:xfrm>
              <a:off x="1296440" y="2931120"/>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p:cNvCxnSpPr/>
            <p:nvPr/>
          </p:nvCxnSpPr>
          <p:spPr bwMode="auto">
            <a:xfrm>
              <a:off x="1296440" y="3520397"/>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Connector 111"/>
            <p:cNvCxnSpPr/>
            <p:nvPr/>
          </p:nvCxnSpPr>
          <p:spPr bwMode="auto">
            <a:xfrm>
              <a:off x="1296440" y="4109673"/>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Connector 112"/>
            <p:cNvCxnSpPr/>
            <p:nvPr/>
          </p:nvCxnSpPr>
          <p:spPr bwMode="auto">
            <a:xfrm>
              <a:off x="1296440" y="4698950"/>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p:cNvCxnSpPr/>
            <p:nvPr/>
          </p:nvCxnSpPr>
          <p:spPr bwMode="auto">
            <a:xfrm>
              <a:off x="1296440" y="5288226"/>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Connector 115"/>
            <p:cNvCxnSpPr/>
            <p:nvPr/>
          </p:nvCxnSpPr>
          <p:spPr bwMode="auto">
            <a:xfrm>
              <a:off x="1296440" y="5877504"/>
              <a:ext cx="121132" cy="0"/>
            </a:xfrm>
            <a:prstGeom prst="line">
              <a:avLst/>
            </a:prstGeom>
            <a:noFill/>
            <a:ln w="12700" cap="flat" cmpd="sng" algn="ctr">
              <a:solidFill>
                <a:schemeClr val="bg2">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3" name="TextBox 102"/>
            <p:cNvSpPr txBox="1"/>
            <p:nvPr/>
          </p:nvSpPr>
          <p:spPr>
            <a:xfrm>
              <a:off x="3425923" y="4002578"/>
              <a:ext cx="1799298" cy="1200329"/>
            </a:xfrm>
            <a:prstGeom prst="rect">
              <a:avLst/>
            </a:prstGeom>
            <a:solidFill>
              <a:schemeClr val="accent2">
                <a:lumMod val="20000"/>
                <a:lumOff val="80000"/>
              </a:schemeClr>
            </a:solidFill>
          </p:spPr>
          <p:txBody>
            <a:bodyPr wrap="square" rtlCol="0">
              <a:spAutoFit/>
            </a:bodyPr>
            <a:lstStyle/>
            <a:p>
              <a:pPr algn="ctr"/>
              <a:r>
                <a:rPr lang="en-US" b="1" dirty="0" smtClean="0">
                  <a:solidFill>
                    <a:schemeClr val="tx1">
                      <a:lumMod val="95000"/>
                      <a:lumOff val="5000"/>
                    </a:schemeClr>
                  </a:solidFill>
                </a:rPr>
                <a:t>2 mg/L threshold for bacterial inactivation</a:t>
              </a:r>
              <a:endParaRPr lang="en-US" sz="1800" b="1" dirty="0">
                <a:solidFill>
                  <a:schemeClr val="tx1">
                    <a:lumMod val="95000"/>
                    <a:lumOff val="5000"/>
                  </a:schemeClr>
                </a:solidFill>
              </a:endParaRPr>
            </a:p>
          </p:txBody>
        </p:sp>
        <p:sp>
          <p:nvSpPr>
            <p:cNvPr id="3" name="Freeform 2"/>
            <p:cNvSpPr/>
            <p:nvPr/>
          </p:nvSpPr>
          <p:spPr>
            <a:xfrm>
              <a:off x="2727702" y="4102965"/>
              <a:ext cx="867905" cy="828608"/>
            </a:xfrm>
            <a:custGeom>
              <a:avLst/>
              <a:gdLst>
                <a:gd name="connsiteX0" fmla="*/ 867905 w 867905"/>
                <a:gd name="connsiteY0" fmla="*/ 686011 h 828608"/>
                <a:gd name="connsiteX1" fmla="*/ 309966 w 867905"/>
                <a:gd name="connsiteY1" fmla="*/ 779001 h 828608"/>
                <a:gd name="connsiteX2" fmla="*/ 635430 w 867905"/>
                <a:gd name="connsiteY2" fmla="*/ 4086 h 828608"/>
                <a:gd name="connsiteX3" fmla="*/ 0 w 867905"/>
                <a:gd name="connsiteY3" fmla="*/ 453537 h 828608"/>
                <a:gd name="connsiteX4" fmla="*/ 0 w 867905"/>
                <a:gd name="connsiteY4" fmla="*/ 453537 h 828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05" h="828608">
                  <a:moveTo>
                    <a:pt x="867905" y="686011"/>
                  </a:moveTo>
                  <a:cubicBezTo>
                    <a:pt x="608308" y="789333"/>
                    <a:pt x="348712" y="892655"/>
                    <a:pt x="309966" y="779001"/>
                  </a:cubicBezTo>
                  <a:cubicBezTo>
                    <a:pt x="271220" y="665347"/>
                    <a:pt x="687091" y="58330"/>
                    <a:pt x="635430" y="4086"/>
                  </a:cubicBezTo>
                  <a:cubicBezTo>
                    <a:pt x="583769" y="-50158"/>
                    <a:pt x="0" y="453537"/>
                    <a:pt x="0" y="453537"/>
                  </a:cubicBezTo>
                  <a:lnTo>
                    <a:pt x="0" y="453537"/>
                  </a:lnTo>
                </a:path>
              </a:pathLst>
            </a:custGeom>
            <a:noFill/>
            <a:ln w="25400">
              <a:solidFill>
                <a:schemeClr val="tx1">
                  <a:lumMod val="95000"/>
                  <a:lumOff val="5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170197" y="1878434"/>
              <a:ext cx="826555" cy="675691"/>
              <a:chOff x="6170197" y="1878434"/>
              <a:chExt cx="826555" cy="675691"/>
            </a:xfrm>
          </p:grpSpPr>
          <p:sp>
            <p:nvSpPr>
              <p:cNvPr id="138" name="Rectangle 137"/>
              <p:cNvSpPr/>
              <p:nvPr/>
            </p:nvSpPr>
            <p:spPr bwMode="auto">
              <a:xfrm>
                <a:off x="6170197" y="1878434"/>
                <a:ext cx="826555" cy="675691"/>
              </a:xfrm>
              <a:prstGeom prst="rect">
                <a:avLst/>
              </a:prstGeom>
              <a:solidFill>
                <a:schemeClr val="bg2"/>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34" name="Rectangle 133"/>
              <p:cNvSpPr/>
              <p:nvPr/>
            </p:nvSpPr>
            <p:spPr bwMode="auto">
              <a:xfrm>
                <a:off x="6283829" y="2025199"/>
                <a:ext cx="121132" cy="121132"/>
              </a:xfrm>
              <a:prstGeom prst="rect">
                <a:avLst/>
              </a:prstGeom>
              <a:solidFill>
                <a:schemeClr val="bg1"/>
              </a:solidFill>
              <a:ln w="127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35" name="Diamond 134"/>
              <p:cNvSpPr/>
              <p:nvPr/>
            </p:nvSpPr>
            <p:spPr bwMode="auto">
              <a:xfrm>
                <a:off x="6283829" y="2302559"/>
                <a:ext cx="130950" cy="130950"/>
              </a:xfrm>
              <a:prstGeom prst="diamond">
                <a:avLst/>
              </a:prstGeom>
              <a:solidFill>
                <a:schemeClr val="tx1"/>
              </a:solidFill>
              <a:ln w="317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36" name="TextBox 135"/>
              <p:cNvSpPr txBox="1"/>
              <p:nvPr/>
            </p:nvSpPr>
            <p:spPr>
              <a:xfrm>
                <a:off x="6404295" y="1939136"/>
                <a:ext cx="564578" cy="561692"/>
              </a:xfrm>
              <a:prstGeom prst="rect">
                <a:avLst/>
              </a:prstGeom>
              <a:noFill/>
            </p:spPr>
            <p:txBody>
              <a:bodyPr wrap="none" rtlCol="0">
                <a:spAutoFit/>
              </a:bodyPr>
              <a:lstStyle/>
              <a:p>
                <a:pPr>
                  <a:spcBef>
                    <a:spcPts val="0"/>
                  </a:spcBef>
                  <a:spcAft>
                    <a:spcPts val="300"/>
                  </a:spcAft>
                </a:pPr>
                <a:r>
                  <a:rPr lang="en-US" sz="1400" b="1" dirty="0" smtClean="0">
                    <a:solidFill>
                      <a:schemeClr val="tx1">
                        <a:lumMod val="95000"/>
                        <a:lumOff val="5000"/>
                      </a:schemeClr>
                    </a:solidFill>
                    <a:latin typeface="Arial" charset="0"/>
                    <a:ea typeface="Arial" charset="0"/>
                    <a:cs typeface="Arial" charset="0"/>
                  </a:rPr>
                  <a:t>SRB</a:t>
                </a:r>
              </a:p>
              <a:p>
                <a:r>
                  <a:rPr lang="en-US" sz="1400" b="1" dirty="0" smtClean="0">
                    <a:solidFill>
                      <a:schemeClr val="tx1">
                        <a:lumMod val="95000"/>
                        <a:lumOff val="5000"/>
                      </a:schemeClr>
                    </a:solidFill>
                    <a:latin typeface="Arial" charset="0"/>
                    <a:ea typeface="Arial" charset="0"/>
                    <a:cs typeface="Arial" charset="0"/>
                  </a:rPr>
                  <a:t>APB</a:t>
                </a:r>
                <a:endParaRPr lang="en-US" sz="1400" b="1" dirty="0">
                  <a:solidFill>
                    <a:schemeClr val="tx1">
                      <a:lumMod val="95000"/>
                      <a:lumOff val="5000"/>
                    </a:schemeClr>
                  </a:solidFill>
                  <a:latin typeface="Arial" charset="0"/>
                  <a:ea typeface="Arial" charset="0"/>
                  <a:cs typeface="Arial" charset="0"/>
                </a:endParaRPr>
              </a:p>
            </p:txBody>
          </p:sp>
        </p:grpSp>
      </p:grpSp>
      <p:sp>
        <p:nvSpPr>
          <p:cNvPr id="5" name="Title 4"/>
          <p:cNvSpPr>
            <a:spLocks noGrp="1"/>
          </p:cNvSpPr>
          <p:nvPr>
            <p:ph type="title"/>
          </p:nvPr>
        </p:nvSpPr>
        <p:spPr>
          <a:xfrm>
            <a:off x="395146" y="1276747"/>
            <a:ext cx="8229600" cy="943367"/>
          </a:xfrm>
        </p:spPr>
        <p:txBody>
          <a:bodyPr>
            <a:normAutofit fontScale="90000"/>
          </a:bodyPr>
          <a:lstStyle/>
          <a:p>
            <a:r>
              <a:rPr lang="en-US" dirty="0">
                <a:latin typeface="Arial" panose="020B0604020202020204" pitchFamily="34" charset="0"/>
                <a:cs typeface="Arial" panose="020B0604020202020204" pitchFamily="34" charset="0"/>
              </a:rPr>
              <a:t>ClO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Required </a:t>
            </a:r>
            <a:r>
              <a:rPr lang="en-US">
                <a:latin typeface="Arial" panose="020B0604020202020204" pitchFamily="34" charset="0"/>
                <a:cs typeface="Arial" panose="020B0604020202020204" pitchFamily="34" charset="0"/>
              </a:rPr>
              <a:t>for </a:t>
            </a:r>
            <a:r>
              <a:rPr lang="en-US" smtClean="0">
                <a:latin typeface="Arial" panose="020B0604020202020204" pitchFamily="34" charset="0"/>
                <a:cs typeface="Arial" panose="020B0604020202020204" pitchFamily="34" charset="0"/>
              </a:rPr>
              <a:t>Inactivation of Bulk Water Bacteria in Produced Water</a:t>
            </a:r>
            <a:endParaRPr lang="en-US" dirty="0"/>
          </a:p>
        </p:txBody>
      </p:sp>
    </p:spTree>
    <p:extLst>
      <p:ext uri="{BB962C8B-B14F-4D97-AF65-F5344CB8AC3E}">
        <p14:creationId xmlns:p14="http://schemas.microsoft.com/office/powerpoint/2010/main" val="140009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Residual for Biofilm</a:t>
            </a:r>
            <a:endParaRPr lang="en-US" dirty="0">
              <a:solidFill>
                <a:schemeClr val="tx1">
                  <a:lumMod val="95000"/>
                  <a:lumOff val="5000"/>
                </a:schemeClr>
              </a:solidFill>
            </a:endParaRPr>
          </a:p>
        </p:txBody>
      </p:sp>
      <p:sp>
        <p:nvSpPr>
          <p:cNvPr id="36866" name="Rectangle 3"/>
          <p:cNvSpPr>
            <a:spLocks noGrp="1" noChangeArrowheads="1"/>
          </p:cNvSpPr>
          <p:nvPr>
            <p:ph idx="1"/>
          </p:nvPr>
        </p:nvSpPr>
        <p:spPr>
          <a:xfrm>
            <a:off x="457200" y="2131248"/>
            <a:ext cx="8229600" cy="4059517"/>
          </a:xfrm>
          <a:noFill/>
        </p:spPr>
        <p:txBody>
          <a:bodyPr vert="horz" lIns="0" tIns="0" rIns="0" bIns="0" rtlCol="0" anchor="ctr">
            <a:normAutofit/>
          </a:bodyPr>
          <a:lstStyle/>
          <a:p>
            <a:pPr marL="0" indent="0" defTabSz="403433">
              <a:spcBef>
                <a:spcPct val="0"/>
              </a:spcBef>
              <a:buClr>
                <a:srgbClr val="FFFFFF"/>
              </a:buClr>
              <a:buSzPct val="90000"/>
              <a:buNone/>
            </a:pPr>
            <a:r>
              <a:rPr lang="en-US" altLang="en-US" sz="4324" b="1">
                <a:solidFill>
                  <a:srgbClr val="FFFF00"/>
                </a:solidFill>
                <a:latin typeface="TimesNewRomanPS" charset="0"/>
                <a:ea typeface="ＭＳ Ｐゴシック" charset="-128"/>
              </a:rPr>
              <a:t> </a:t>
            </a:r>
            <a:endParaRPr lang="en-US" altLang="en-US">
              <a:ea typeface="ＭＳ Ｐゴシック" charset="-128"/>
            </a:endParaRPr>
          </a:p>
        </p:txBody>
      </p:sp>
      <p:sp>
        <p:nvSpPr>
          <p:cNvPr id="36869" name="Text Box 6"/>
          <p:cNvSpPr txBox="1">
            <a:spLocks noChangeArrowheads="1"/>
          </p:cNvSpPr>
          <p:nvPr/>
        </p:nvSpPr>
        <p:spPr bwMode="auto">
          <a:xfrm>
            <a:off x="1052945" y="2954641"/>
            <a:ext cx="7024255" cy="24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Times New Roman" charset="0"/>
                <a:ea typeface="ＭＳ Ｐゴシック" charset="-128"/>
              </a:defRPr>
            </a:lvl1pPr>
            <a:lvl2pPr marL="742950" indent="-285750"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Aft>
                <a:spcPts val="529"/>
              </a:spcAft>
              <a:buClr>
                <a:srgbClr val="FFFFFF"/>
              </a:buClr>
              <a:buSzPct val="90000"/>
            </a:pPr>
            <a:r>
              <a:rPr lang="en-US" altLang="en-US" sz="2471" dirty="0">
                <a:solidFill>
                  <a:schemeClr val="tx1">
                    <a:lumMod val="95000"/>
                    <a:lumOff val="5000"/>
                  </a:schemeClr>
                </a:solidFill>
                <a:latin typeface="Arial" charset="0"/>
              </a:rPr>
              <a:t>To treat for biofilm, treatment needs to be at least 1 ppm over </a:t>
            </a:r>
            <a:r>
              <a:rPr lang="en-US" altLang="en-US" sz="2471" dirty="0" smtClean="0">
                <a:solidFill>
                  <a:schemeClr val="tx1">
                    <a:lumMod val="95000"/>
                    <a:lumOff val="5000"/>
                  </a:schemeClr>
                </a:solidFill>
                <a:latin typeface="Arial" charset="0"/>
              </a:rPr>
              <a:t>demand.  Because of the high level of contamination in produced/flowback water, we typically shoot for 3 - 5 ppm over demand. </a:t>
            </a:r>
            <a:endParaRPr lang="en-US" altLang="en-US" sz="2471" dirty="0">
              <a:solidFill>
                <a:schemeClr val="tx1">
                  <a:lumMod val="95000"/>
                  <a:lumOff val="5000"/>
                </a:schemeClr>
              </a:solidFill>
            </a:endParaRPr>
          </a:p>
        </p:txBody>
      </p:sp>
    </p:spTree>
    <p:extLst>
      <p:ext uri="{BB962C8B-B14F-4D97-AF65-F5344CB8AC3E}">
        <p14:creationId xmlns:p14="http://schemas.microsoft.com/office/powerpoint/2010/main" val="114026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Demand Testing</a:t>
            </a:r>
            <a:endParaRPr lang="en-US" dirty="0">
              <a:solidFill>
                <a:schemeClr val="tx1">
                  <a:lumMod val="95000"/>
                  <a:lumOff val="5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432" r="10444" b="6865"/>
          <a:stretch/>
        </p:blipFill>
        <p:spPr>
          <a:xfrm rot="5400000">
            <a:off x="4811361" y="2540601"/>
            <a:ext cx="4855278" cy="3566160"/>
          </a:xfrm>
          <a:prstGeom prst="rect">
            <a:avLst/>
          </a:prstGeom>
        </p:spPr>
      </p:pic>
      <p:sp>
        <p:nvSpPr>
          <p:cNvPr id="4" name="Content Placeholder 3"/>
          <p:cNvSpPr>
            <a:spLocks noGrp="1"/>
          </p:cNvSpPr>
          <p:nvPr>
            <p:ph idx="1"/>
          </p:nvPr>
        </p:nvSpPr>
        <p:spPr>
          <a:xfrm>
            <a:off x="457200" y="2103539"/>
            <a:ext cx="4831080" cy="4059517"/>
          </a:xfrm>
        </p:spPr>
        <p:txBody>
          <a:bodyPr/>
          <a:lstStyle/>
          <a:p>
            <a:r>
              <a:rPr lang="en-US" dirty="0" smtClean="0"/>
              <a:t>Experimental Setup</a:t>
            </a:r>
          </a:p>
          <a:p>
            <a:r>
              <a:rPr lang="en-US" dirty="0" smtClean="0"/>
              <a:t>Two ORP Probes</a:t>
            </a:r>
          </a:p>
          <a:p>
            <a:r>
              <a:rPr lang="en-US" dirty="0" smtClean="0"/>
              <a:t>Data recorded every 15 secs</a:t>
            </a:r>
          </a:p>
          <a:p>
            <a:r>
              <a:rPr lang="en-US" dirty="0" smtClean="0"/>
              <a:t>ClO</a:t>
            </a:r>
            <a:r>
              <a:rPr lang="en-US" baseline="-25000" dirty="0" smtClean="0"/>
              <a:t>2</a:t>
            </a:r>
            <a:r>
              <a:rPr lang="en-US" dirty="0" smtClean="0"/>
              <a:t> Solution Standardized Immediately Before Use</a:t>
            </a:r>
          </a:p>
          <a:p>
            <a:r>
              <a:rPr lang="en-US" dirty="0" smtClean="0"/>
              <a:t>ClO</a:t>
            </a:r>
            <a:r>
              <a:rPr lang="en-US" baseline="-25000" dirty="0" smtClean="0"/>
              <a:t>2</a:t>
            </a:r>
            <a:r>
              <a:rPr lang="en-US" dirty="0" smtClean="0"/>
              <a:t> Added in 5 ppm Doses</a:t>
            </a:r>
            <a:endParaRPr lang="en-US" dirty="0"/>
          </a:p>
        </p:txBody>
      </p:sp>
    </p:spTree>
    <p:extLst>
      <p:ext uri="{BB962C8B-B14F-4D97-AF65-F5344CB8AC3E}">
        <p14:creationId xmlns:p14="http://schemas.microsoft.com/office/powerpoint/2010/main" val="572307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1224744"/>
            <a:ext cx="8229600" cy="1023156"/>
          </a:xfrm>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Demand Testing</a:t>
            </a:r>
            <a:endParaRPr lang="en-US" dirty="0">
              <a:solidFill>
                <a:schemeClr val="tx1">
                  <a:lumMod val="95000"/>
                  <a:lumOff val="5000"/>
                </a:schemeClr>
              </a:solidFill>
            </a:endParaRPr>
          </a:p>
        </p:txBody>
      </p:sp>
      <p:grpSp>
        <p:nvGrpSpPr>
          <p:cNvPr id="17" name="Group 16"/>
          <p:cNvGrpSpPr/>
          <p:nvPr/>
        </p:nvGrpSpPr>
        <p:grpSpPr>
          <a:xfrm>
            <a:off x="1028700" y="2131249"/>
            <a:ext cx="5765800" cy="4191000"/>
            <a:chOff x="1028700" y="2131249"/>
            <a:chExt cx="5765800" cy="41910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131249"/>
              <a:ext cx="5765800" cy="4191000"/>
            </a:xfrm>
            <a:prstGeom prst="rect">
              <a:avLst/>
            </a:prstGeom>
            <a:ln>
              <a:solidFill>
                <a:schemeClr val="tx1">
                  <a:lumMod val="95000"/>
                  <a:lumOff val="5000"/>
                </a:schemeClr>
              </a:solidFill>
            </a:ln>
          </p:spPr>
        </p:pic>
        <p:cxnSp>
          <p:nvCxnSpPr>
            <p:cNvPr id="7" name="Straight Arrow Connector 6"/>
            <p:cNvCxnSpPr/>
            <p:nvPr/>
          </p:nvCxnSpPr>
          <p:spPr>
            <a:xfrm>
              <a:off x="4216400" y="46355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508500" y="45720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711700" y="43688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65700" y="40005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219700" y="37592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99100" y="32385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753100" y="31496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7124700" y="2743200"/>
            <a:ext cx="1600199" cy="520700"/>
            <a:chOff x="7124700" y="2743200"/>
            <a:chExt cx="1600199" cy="520700"/>
          </a:xfrm>
        </p:grpSpPr>
        <p:sp>
          <p:nvSpPr>
            <p:cNvPr id="2" name="Rectangle 1"/>
            <p:cNvSpPr/>
            <p:nvPr/>
          </p:nvSpPr>
          <p:spPr>
            <a:xfrm>
              <a:off x="7124700" y="2743200"/>
              <a:ext cx="1600199" cy="520700"/>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7302498" y="2832100"/>
              <a:ext cx="1422401" cy="381000"/>
              <a:chOff x="7302498" y="2832100"/>
              <a:chExt cx="1422401" cy="381000"/>
            </a:xfrm>
          </p:grpSpPr>
          <p:sp>
            <p:nvSpPr>
              <p:cNvPr id="8" name="TextBox 7"/>
              <p:cNvSpPr txBox="1"/>
              <p:nvPr/>
            </p:nvSpPr>
            <p:spPr>
              <a:xfrm flipH="1">
                <a:off x="7302498" y="2846229"/>
                <a:ext cx="1422401" cy="246221"/>
              </a:xfrm>
              <a:prstGeom prst="rect">
                <a:avLst/>
              </a:prstGeom>
              <a:solidFill>
                <a:schemeClr val="bg1"/>
              </a:solidFill>
            </p:spPr>
            <p:txBody>
              <a:bodyPr wrap="square" rtlCol="0">
                <a:spAutoFit/>
              </a:bodyPr>
              <a:lstStyle/>
              <a:p>
                <a:pPr algn="ctr"/>
                <a:r>
                  <a:rPr lang="en-US" sz="1000" b="1" smtClean="0">
                    <a:solidFill>
                      <a:srgbClr val="FF0000"/>
                    </a:solidFill>
                  </a:rPr>
                  <a:t>5 ppm ClO</a:t>
                </a:r>
                <a:r>
                  <a:rPr lang="en-US" sz="1000" b="1" baseline="-25000" smtClean="0">
                    <a:solidFill>
                      <a:srgbClr val="FF0000"/>
                    </a:solidFill>
                  </a:rPr>
                  <a:t>2</a:t>
                </a:r>
                <a:r>
                  <a:rPr lang="en-US" sz="1000" b="1" smtClean="0">
                    <a:solidFill>
                      <a:srgbClr val="FF0000"/>
                    </a:solidFill>
                  </a:rPr>
                  <a:t> </a:t>
                </a:r>
                <a:r>
                  <a:rPr lang="en-US" sz="1000" b="1" dirty="0" smtClean="0">
                    <a:solidFill>
                      <a:srgbClr val="FF0000"/>
                    </a:solidFill>
                  </a:rPr>
                  <a:t>Addition</a:t>
                </a:r>
                <a:endParaRPr lang="en-US" sz="1000" b="1" dirty="0">
                  <a:solidFill>
                    <a:srgbClr val="FF0000"/>
                  </a:solidFill>
                </a:endParaRPr>
              </a:p>
            </p:txBody>
          </p:sp>
          <p:cxnSp>
            <p:nvCxnSpPr>
              <p:cNvPr id="18" name="Straight Arrow Connector 17"/>
              <p:cNvCxnSpPr/>
              <p:nvPr/>
            </p:nvCxnSpPr>
            <p:spPr>
              <a:xfrm>
                <a:off x="7315200" y="28321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89835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1224744"/>
            <a:ext cx="8229600" cy="1023156"/>
          </a:xfrm>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Demand Testing</a:t>
            </a:r>
            <a:endParaRPr lang="en-US" dirty="0">
              <a:solidFill>
                <a:schemeClr val="tx1">
                  <a:lumMod val="95000"/>
                  <a:lumOff val="5000"/>
                </a:schemeClr>
              </a:solidFill>
            </a:endParaRPr>
          </a:p>
        </p:txBody>
      </p:sp>
      <p:grpSp>
        <p:nvGrpSpPr>
          <p:cNvPr id="3" name="Group 2"/>
          <p:cNvGrpSpPr/>
          <p:nvPr/>
        </p:nvGrpSpPr>
        <p:grpSpPr>
          <a:xfrm>
            <a:off x="1536700" y="2129911"/>
            <a:ext cx="7340599" cy="4194690"/>
            <a:chOff x="1536700" y="2129911"/>
            <a:chExt cx="7340599" cy="419469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03" r="8402"/>
            <a:stretch/>
          </p:blipFill>
          <p:spPr>
            <a:xfrm>
              <a:off x="1536700" y="2129911"/>
              <a:ext cx="4876800" cy="4194690"/>
            </a:xfrm>
            <a:prstGeom prst="rect">
              <a:avLst/>
            </a:prstGeom>
            <a:ln>
              <a:solidFill>
                <a:schemeClr val="tx1"/>
              </a:solidFill>
            </a:ln>
          </p:spPr>
        </p:pic>
        <p:cxnSp>
          <p:nvCxnSpPr>
            <p:cNvPr id="17" name="Straight Arrow Connector 16"/>
            <p:cNvCxnSpPr/>
            <p:nvPr/>
          </p:nvCxnSpPr>
          <p:spPr>
            <a:xfrm>
              <a:off x="2362200" y="33020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590800" y="31623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57500" y="30607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162300" y="28067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441700" y="26162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721100" y="25019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000500" y="24765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292600" y="24257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559300" y="24130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800600" y="24130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flipH="1">
              <a:off x="4895848" y="2423954"/>
              <a:ext cx="3981451" cy="246221"/>
            </a:xfrm>
            <a:prstGeom prst="rect">
              <a:avLst/>
            </a:prstGeom>
            <a:solidFill>
              <a:schemeClr val="bg1"/>
            </a:solidFill>
          </p:spPr>
          <p:txBody>
            <a:bodyPr wrap="square" rtlCol="0">
              <a:spAutoFit/>
            </a:bodyPr>
            <a:lstStyle/>
            <a:p>
              <a:r>
                <a:rPr lang="en-US" sz="1000" b="1" dirty="0" smtClean="0">
                  <a:solidFill>
                    <a:srgbClr val="FF0000"/>
                  </a:solidFill>
                </a:rPr>
                <a:t>80 ppm ClO</a:t>
              </a:r>
              <a:r>
                <a:rPr lang="en-US" sz="1000" b="1" baseline="-25000" dirty="0" smtClean="0">
                  <a:solidFill>
                    <a:srgbClr val="FF0000"/>
                  </a:solidFill>
                </a:rPr>
                <a:t>2</a:t>
              </a:r>
              <a:r>
                <a:rPr lang="en-US" sz="1000" b="1" dirty="0" smtClean="0">
                  <a:solidFill>
                    <a:srgbClr val="FF0000"/>
                  </a:solidFill>
                </a:rPr>
                <a:t> Addition = 10.5 ppm ClO2 residual after 5 minutes</a:t>
              </a:r>
              <a:endParaRPr lang="en-US" sz="1000" b="1" dirty="0">
                <a:solidFill>
                  <a:srgbClr val="FF0000"/>
                </a:solidFill>
              </a:endParaRPr>
            </a:p>
          </p:txBody>
        </p:sp>
        <p:cxnSp>
          <p:nvCxnSpPr>
            <p:cNvPr id="29" name="Straight Arrow Connector 28"/>
            <p:cNvCxnSpPr/>
            <p:nvPr/>
          </p:nvCxnSpPr>
          <p:spPr>
            <a:xfrm flipV="1">
              <a:off x="4559300" y="3055639"/>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flipH="1">
              <a:off x="4346979" y="3481659"/>
              <a:ext cx="3981451" cy="246221"/>
            </a:xfrm>
            <a:prstGeom prst="rect">
              <a:avLst/>
            </a:prstGeom>
            <a:solidFill>
              <a:schemeClr val="bg1"/>
            </a:solidFill>
          </p:spPr>
          <p:txBody>
            <a:bodyPr wrap="square" rtlCol="0">
              <a:spAutoFit/>
            </a:bodyPr>
            <a:lstStyle/>
            <a:p>
              <a:r>
                <a:rPr lang="en-US" sz="1000" b="1" dirty="0" smtClean="0">
                  <a:solidFill>
                    <a:srgbClr val="FF0000"/>
                  </a:solidFill>
                </a:rPr>
                <a:t>75 ppm ClO</a:t>
              </a:r>
              <a:r>
                <a:rPr lang="en-US" sz="1000" b="1" baseline="-25000" dirty="0" smtClean="0">
                  <a:solidFill>
                    <a:srgbClr val="FF0000"/>
                  </a:solidFill>
                </a:rPr>
                <a:t>2</a:t>
              </a:r>
              <a:r>
                <a:rPr lang="en-US" sz="1000" b="1" dirty="0" smtClean="0">
                  <a:solidFill>
                    <a:srgbClr val="FF0000"/>
                  </a:solidFill>
                </a:rPr>
                <a:t> Addition = ~ 5 ppm ClO2 residual after 5 minutes</a:t>
              </a:r>
              <a:endParaRPr lang="en-US" sz="1000" b="1" dirty="0">
                <a:solidFill>
                  <a:srgbClr val="FF0000"/>
                </a:solidFill>
              </a:endParaRPr>
            </a:p>
          </p:txBody>
        </p:sp>
        <p:grpSp>
          <p:nvGrpSpPr>
            <p:cNvPr id="31" name="Group 30"/>
            <p:cNvGrpSpPr/>
            <p:nvPr/>
          </p:nvGrpSpPr>
          <p:grpSpPr>
            <a:xfrm>
              <a:off x="7124700" y="2743200"/>
              <a:ext cx="1600199" cy="520700"/>
              <a:chOff x="7124700" y="2743200"/>
              <a:chExt cx="1600199" cy="520700"/>
            </a:xfrm>
          </p:grpSpPr>
          <p:sp>
            <p:nvSpPr>
              <p:cNvPr id="32" name="Rectangle 31"/>
              <p:cNvSpPr/>
              <p:nvPr/>
            </p:nvSpPr>
            <p:spPr>
              <a:xfrm>
                <a:off x="7124700" y="2743200"/>
                <a:ext cx="1600199" cy="520700"/>
              </a:xfrm>
              <a:prstGeom prst="rect">
                <a:avLst/>
              </a:prstGeom>
              <a:solidFill>
                <a:schemeClr val="bg1"/>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a:off x="7302498" y="2832100"/>
                <a:ext cx="1422401" cy="381000"/>
                <a:chOff x="7302498" y="2832100"/>
                <a:chExt cx="1422401" cy="381000"/>
              </a:xfrm>
            </p:grpSpPr>
            <p:sp>
              <p:nvSpPr>
                <p:cNvPr id="34" name="TextBox 33"/>
                <p:cNvSpPr txBox="1"/>
                <p:nvPr/>
              </p:nvSpPr>
              <p:spPr>
                <a:xfrm flipH="1">
                  <a:off x="7302498" y="2846229"/>
                  <a:ext cx="1422401" cy="246221"/>
                </a:xfrm>
                <a:prstGeom prst="rect">
                  <a:avLst/>
                </a:prstGeom>
                <a:solidFill>
                  <a:schemeClr val="bg1"/>
                </a:solidFill>
              </p:spPr>
              <p:txBody>
                <a:bodyPr wrap="square" rtlCol="0">
                  <a:spAutoFit/>
                </a:bodyPr>
                <a:lstStyle/>
                <a:p>
                  <a:pPr algn="ctr"/>
                  <a:r>
                    <a:rPr lang="en-US" sz="1000" b="1" smtClean="0">
                      <a:solidFill>
                        <a:srgbClr val="FF0000"/>
                      </a:solidFill>
                    </a:rPr>
                    <a:t>5 ppm ClO</a:t>
                  </a:r>
                  <a:r>
                    <a:rPr lang="en-US" sz="1000" b="1" baseline="-25000" smtClean="0">
                      <a:solidFill>
                        <a:srgbClr val="FF0000"/>
                      </a:solidFill>
                    </a:rPr>
                    <a:t>2</a:t>
                  </a:r>
                  <a:r>
                    <a:rPr lang="en-US" sz="1000" b="1" smtClean="0">
                      <a:solidFill>
                        <a:srgbClr val="FF0000"/>
                      </a:solidFill>
                    </a:rPr>
                    <a:t> </a:t>
                  </a:r>
                  <a:r>
                    <a:rPr lang="en-US" sz="1000" b="1" dirty="0" smtClean="0">
                      <a:solidFill>
                        <a:srgbClr val="FF0000"/>
                      </a:solidFill>
                    </a:rPr>
                    <a:t>Addition</a:t>
                  </a:r>
                  <a:endParaRPr lang="en-US" sz="1000" b="1" dirty="0">
                    <a:solidFill>
                      <a:srgbClr val="FF0000"/>
                    </a:solidFill>
                  </a:endParaRPr>
                </a:p>
              </p:txBody>
            </p:sp>
            <p:cxnSp>
              <p:nvCxnSpPr>
                <p:cNvPr id="35" name="Straight Arrow Connector 34"/>
                <p:cNvCxnSpPr/>
                <p:nvPr/>
              </p:nvCxnSpPr>
              <p:spPr>
                <a:xfrm>
                  <a:off x="7315200" y="2832100"/>
                  <a:ext cx="0" cy="3810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31195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673412" y="3038495"/>
            <a:ext cx="537882" cy="38487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solidFill>
                <a:schemeClr val="tx1">
                  <a:lumMod val="95000"/>
                  <a:lumOff val="5000"/>
                </a:schemeClr>
              </a:solidFill>
              <a:latin typeface="Arial" pitchFamily="34" charset="0"/>
            </a:endParaRPr>
          </a:p>
        </p:txBody>
      </p:sp>
      <p:cxnSp>
        <p:nvCxnSpPr>
          <p:cNvPr id="3" name="Straight Arrow Connector 2"/>
          <p:cNvCxnSpPr/>
          <p:nvPr/>
        </p:nvCxnSpPr>
        <p:spPr>
          <a:xfrm>
            <a:off x="7643308" y="3227848"/>
            <a:ext cx="1089810" cy="6370"/>
          </a:xfrm>
          <a:prstGeom prst="straightConnector1">
            <a:avLst/>
          </a:prstGeom>
          <a:ln w="5715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579383" y="2364901"/>
            <a:ext cx="2277083" cy="1058469"/>
          </a:xfrm>
          <a:prstGeom prst="rect">
            <a:avLst/>
          </a:prstGeom>
          <a:solidFill>
            <a:schemeClr val="bg1"/>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588">
              <a:solidFill>
                <a:schemeClr val="tx1">
                  <a:lumMod val="95000"/>
                  <a:lumOff val="5000"/>
                </a:schemeClr>
              </a:solidFill>
            </a:endParaRPr>
          </a:p>
        </p:txBody>
      </p:sp>
      <p:sp>
        <p:nvSpPr>
          <p:cNvPr id="8" name="TextBox 7"/>
          <p:cNvSpPr txBox="1"/>
          <p:nvPr/>
        </p:nvSpPr>
        <p:spPr>
          <a:xfrm>
            <a:off x="2651293" y="2616200"/>
            <a:ext cx="2114942" cy="634000"/>
          </a:xfrm>
          <a:prstGeom prst="rect">
            <a:avLst/>
          </a:prstGeom>
          <a:noFill/>
        </p:spPr>
        <p:txBody>
          <a:bodyPr wrap="square" lIns="89896" tIns="44948" rIns="89896" bIns="44948" rtlCol="0">
            <a:spAutoFit/>
          </a:bodyPr>
          <a:lstStyle/>
          <a:p>
            <a:pPr algn="ctr"/>
            <a:r>
              <a:rPr lang="en-US" sz="1765" b="1" dirty="0">
                <a:solidFill>
                  <a:schemeClr val="tx1">
                    <a:lumMod val="95000"/>
                    <a:lumOff val="5000"/>
                  </a:schemeClr>
                </a:solidFill>
              </a:rPr>
              <a:t>Working Frac Tanks</a:t>
            </a:r>
          </a:p>
        </p:txBody>
      </p:sp>
      <p:sp>
        <p:nvSpPr>
          <p:cNvPr id="9" name="TextBox 8"/>
          <p:cNvSpPr txBox="1"/>
          <p:nvPr/>
        </p:nvSpPr>
        <p:spPr>
          <a:xfrm>
            <a:off x="180167" y="2625224"/>
            <a:ext cx="1673229" cy="525380"/>
          </a:xfrm>
          <a:prstGeom prst="rect">
            <a:avLst/>
          </a:prstGeom>
          <a:noFill/>
        </p:spPr>
        <p:txBody>
          <a:bodyPr wrap="square" lIns="89896" tIns="44948" rIns="89896" bIns="44948" rtlCol="0">
            <a:spAutoFit/>
          </a:bodyPr>
          <a:lstStyle/>
          <a:p>
            <a:pPr algn="ctr"/>
            <a:r>
              <a:rPr lang="en-US" sz="1412" b="1" dirty="0" smtClean="0">
                <a:solidFill>
                  <a:schemeClr val="tx1">
                    <a:lumMod val="95000"/>
                    <a:lumOff val="5000"/>
                  </a:schemeClr>
                </a:solidFill>
              </a:rPr>
              <a:t>Untreated Water to Frac</a:t>
            </a:r>
            <a:endParaRPr lang="en-US" sz="1412" b="1" dirty="0">
              <a:solidFill>
                <a:schemeClr val="tx1">
                  <a:lumMod val="95000"/>
                  <a:lumOff val="5000"/>
                </a:schemeClr>
              </a:solidFill>
            </a:endParaRPr>
          </a:p>
        </p:txBody>
      </p:sp>
      <p:cxnSp>
        <p:nvCxnSpPr>
          <p:cNvPr id="10" name="Straight Arrow Connector 9"/>
          <p:cNvCxnSpPr/>
          <p:nvPr/>
        </p:nvCxnSpPr>
        <p:spPr>
          <a:xfrm>
            <a:off x="664883" y="3227848"/>
            <a:ext cx="1914500" cy="6370"/>
          </a:xfrm>
          <a:prstGeom prst="straightConnector1">
            <a:avLst/>
          </a:prstGeom>
          <a:ln w="5715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098611" y="2347259"/>
            <a:ext cx="1013218" cy="1045728"/>
          </a:xfrm>
          <a:prstGeom prst="rect">
            <a:avLst/>
          </a:prstGeom>
          <a:solidFill>
            <a:srgbClr val="BFB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solidFill>
                <a:schemeClr val="tx1">
                  <a:lumMod val="95000"/>
                  <a:lumOff val="5000"/>
                </a:schemeClr>
              </a:solidFill>
            </a:endParaRPr>
          </a:p>
        </p:txBody>
      </p:sp>
      <p:sp>
        <p:nvSpPr>
          <p:cNvPr id="13" name="TextBox 12"/>
          <p:cNvSpPr txBox="1"/>
          <p:nvPr/>
        </p:nvSpPr>
        <p:spPr>
          <a:xfrm>
            <a:off x="7006240" y="2685457"/>
            <a:ext cx="1181342" cy="363946"/>
          </a:xfrm>
          <a:prstGeom prst="rect">
            <a:avLst/>
          </a:prstGeom>
          <a:noFill/>
        </p:spPr>
        <p:txBody>
          <a:bodyPr wrap="square" rtlCol="0">
            <a:spAutoFit/>
          </a:bodyPr>
          <a:lstStyle/>
          <a:p>
            <a:pPr algn="ctr"/>
            <a:r>
              <a:rPr lang="en-US" sz="1765" b="1">
                <a:solidFill>
                  <a:schemeClr val="tx1">
                    <a:lumMod val="95000"/>
                    <a:lumOff val="5000"/>
                  </a:schemeClr>
                </a:solidFill>
              </a:rPr>
              <a:t>Blender</a:t>
            </a:r>
          </a:p>
        </p:txBody>
      </p:sp>
      <p:cxnSp>
        <p:nvCxnSpPr>
          <p:cNvPr id="14" name="Straight Arrow Connector 13"/>
          <p:cNvCxnSpPr/>
          <p:nvPr/>
        </p:nvCxnSpPr>
        <p:spPr>
          <a:xfrm>
            <a:off x="4856465" y="3234218"/>
            <a:ext cx="2242146" cy="0"/>
          </a:xfrm>
          <a:prstGeom prst="straightConnector1">
            <a:avLst/>
          </a:prstGeom>
          <a:ln w="57150" cmpd="sng">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867463" y="3234219"/>
            <a:ext cx="1624554" cy="1970909"/>
            <a:chOff x="2340353" y="3644337"/>
            <a:chExt cx="2536446" cy="2233697"/>
          </a:xfrm>
        </p:grpSpPr>
        <p:cxnSp>
          <p:nvCxnSpPr>
            <p:cNvPr id="16" name="Straight Arrow Connector 15"/>
            <p:cNvCxnSpPr/>
            <p:nvPr/>
          </p:nvCxnSpPr>
          <p:spPr>
            <a:xfrm flipH="1" flipV="1">
              <a:off x="2340353" y="5878033"/>
              <a:ext cx="2536446" cy="1"/>
            </a:xfrm>
            <a:prstGeom prst="straightConnector1">
              <a:avLst/>
            </a:prstGeom>
            <a:ln w="38100" cmpd="sng">
              <a:solidFill>
                <a:srgbClr val="FF99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340353" y="3644337"/>
              <a:ext cx="0" cy="2233696"/>
            </a:xfrm>
            <a:prstGeom prst="straightConnector1">
              <a:avLst/>
            </a:prstGeom>
            <a:ln w="38100" cmpd="sng">
              <a:solidFill>
                <a:srgbClr val="FF9900"/>
              </a:solidFill>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934348" y="3632084"/>
            <a:ext cx="874058" cy="660930"/>
          </a:xfrm>
          <a:prstGeom prst="rect">
            <a:avLst/>
          </a:prstGeom>
          <a:noFill/>
        </p:spPr>
        <p:txBody>
          <a:bodyPr wrap="square" lIns="89896" tIns="44948" rIns="89896" bIns="44948" rtlCol="0">
            <a:spAutoFit/>
          </a:bodyPr>
          <a:lstStyle/>
          <a:p>
            <a:pPr algn="ctr"/>
            <a:r>
              <a:rPr lang="en-US" sz="1235" b="1">
                <a:solidFill>
                  <a:schemeClr val="tx1">
                    <a:lumMod val="95000"/>
                    <a:lumOff val="5000"/>
                  </a:schemeClr>
                </a:solidFill>
              </a:rPr>
              <a:t>ClO</a:t>
            </a:r>
            <a:r>
              <a:rPr lang="en-US" sz="1235" b="1" baseline="-25000">
                <a:solidFill>
                  <a:schemeClr val="tx1">
                    <a:lumMod val="95000"/>
                    <a:lumOff val="5000"/>
                  </a:schemeClr>
                </a:solidFill>
              </a:rPr>
              <a:t>2</a:t>
            </a:r>
            <a:r>
              <a:rPr lang="en-US" sz="1235" b="1">
                <a:solidFill>
                  <a:schemeClr val="tx1">
                    <a:lumMod val="95000"/>
                    <a:lumOff val="5000"/>
                  </a:schemeClr>
                </a:solidFill>
              </a:rPr>
              <a:t> Injection Point</a:t>
            </a:r>
          </a:p>
        </p:txBody>
      </p:sp>
      <p:grpSp>
        <p:nvGrpSpPr>
          <p:cNvPr id="2" name="Group 1"/>
          <p:cNvGrpSpPr/>
          <p:nvPr/>
        </p:nvGrpSpPr>
        <p:grpSpPr>
          <a:xfrm>
            <a:off x="5296464" y="3227848"/>
            <a:ext cx="1135127" cy="1977280"/>
            <a:chOff x="5706326" y="3284001"/>
            <a:chExt cx="1286477" cy="2240917"/>
          </a:xfrm>
        </p:grpSpPr>
        <p:cxnSp>
          <p:nvCxnSpPr>
            <p:cNvPr id="5" name="Straight Arrow Connector 4"/>
            <p:cNvCxnSpPr/>
            <p:nvPr/>
          </p:nvCxnSpPr>
          <p:spPr>
            <a:xfrm>
              <a:off x="6992802" y="3284001"/>
              <a:ext cx="0" cy="2233696"/>
            </a:xfrm>
            <a:prstGeom prst="straightConnector1">
              <a:avLst/>
            </a:prstGeom>
            <a:ln w="9525" cmpd="sng">
              <a:solidFill>
                <a:schemeClr val="bg2">
                  <a:lumMod val="50000"/>
                </a:schemeClr>
              </a:solidFill>
              <a:prstDash val="dash"/>
              <a:headEnd type="none"/>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5706326" y="5517698"/>
              <a:ext cx="1286477" cy="7220"/>
            </a:xfrm>
            <a:prstGeom prst="straightConnector1">
              <a:avLst/>
            </a:prstGeom>
            <a:ln w="9525" cmpd="sng">
              <a:solidFill>
                <a:schemeClr val="bg2">
                  <a:lumMod val="50000"/>
                </a:schemeClr>
              </a:solidFill>
              <a:prstDash val="dash"/>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136406" y="4261226"/>
            <a:ext cx="739588" cy="660930"/>
          </a:xfrm>
          <a:prstGeom prst="rect">
            <a:avLst/>
          </a:prstGeom>
          <a:noFill/>
        </p:spPr>
        <p:txBody>
          <a:bodyPr wrap="square" lIns="89896" tIns="44948" rIns="89896" bIns="44948" rtlCol="0">
            <a:spAutoFit/>
          </a:bodyPr>
          <a:lstStyle/>
          <a:p>
            <a:pPr algn="ctr"/>
            <a:r>
              <a:rPr lang="en-US" sz="1235" b="1">
                <a:solidFill>
                  <a:schemeClr val="tx1">
                    <a:lumMod val="95000"/>
                    <a:lumOff val="5000"/>
                  </a:schemeClr>
                </a:solidFill>
              </a:rPr>
              <a:t>ClO</a:t>
            </a:r>
            <a:r>
              <a:rPr lang="en-US" sz="1235" b="1" baseline="-25000">
                <a:solidFill>
                  <a:schemeClr val="tx1">
                    <a:lumMod val="95000"/>
                    <a:lumOff val="5000"/>
                  </a:schemeClr>
                </a:solidFill>
              </a:rPr>
              <a:t>2</a:t>
            </a:r>
            <a:r>
              <a:rPr lang="en-US" sz="1235" b="1">
                <a:solidFill>
                  <a:schemeClr val="tx1">
                    <a:lumMod val="95000"/>
                    <a:lumOff val="5000"/>
                  </a:schemeClr>
                </a:solidFill>
              </a:rPr>
              <a:t> Motive Water</a:t>
            </a:r>
          </a:p>
        </p:txBody>
      </p:sp>
      <p:grpSp>
        <p:nvGrpSpPr>
          <p:cNvPr id="21" name="Group 20"/>
          <p:cNvGrpSpPr/>
          <p:nvPr/>
        </p:nvGrpSpPr>
        <p:grpSpPr>
          <a:xfrm>
            <a:off x="3185866" y="3866753"/>
            <a:ext cx="2678161" cy="685341"/>
            <a:chOff x="3451913" y="3827978"/>
            <a:chExt cx="2678161" cy="685341"/>
          </a:xfrm>
        </p:grpSpPr>
        <p:sp>
          <p:nvSpPr>
            <p:cNvPr id="4" name="Freeform 3"/>
            <p:cNvSpPr/>
            <p:nvPr/>
          </p:nvSpPr>
          <p:spPr>
            <a:xfrm>
              <a:off x="3451913" y="3827978"/>
              <a:ext cx="2678161" cy="685341"/>
            </a:xfrm>
            <a:custGeom>
              <a:avLst/>
              <a:gdLst>
                <a:gd name="connsiteX0" fmla="*/ 1374087 w 2678161"/>
                <a:gd name="connsiteY0" fmla="*/ 96322 h 685341"/>
                <a:gd name="connsiteX1" fmla="*/ 294587 w 2678161"/>
                <a:gd name="connsiteY1" fmla="*/ 7422 h 685341"/>
                <a:gd name="connsiteX2" fmla="*/ 154887 w 2678161"/>
                <a:gd name="connsiteY2" fmla="*/ 324922 h 685341"/>
                <a:gd name="connsiteX3" fmla="*/ 154887 w 2678161"/>
                <a:gd name="connsiteY3" fmla="*/ 566222 h 685341"/>
                <a:gd name="connsiteX4" fmla="*/ 2174187 w 2678161"/>
                <a:gd name="connsiteY4" fmla="*/ 680522 h 685341"/>
                <a:gd name="connsiteX5" fmla="*/ 2580587 w 2678161"/>
                <a:gd name="connsiteY5" fmla="*/ 413822 h 685341"/>
                <a:gd name="connsiteX6" fmla="*/ 2567887 w 2678161"/>
                <a:gd name="connsiteY6" fmla="*/ 45522 h 685341"/>
                <a:gd name="connsiteX7" fmla="*/ 1374087 w 2678161"/>
                <a:gd name="connsiteY7" fmla="*/ 96322 h 68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161" h="685341">
                  <a:moveTo>
                    <a:pt x="1374087" y="96322"/>
                  </a:moveTo>
                  <a:cubicBezTo>
                    <a:pt x="995204" y="89972"/>
                    <a:pt x="497787" y="-30678"/>
                    <a:pt x="294587" y="7422"/>
                  </a:cubicBezTo>
                  <a:cubicBezTo>
                    <a:pt x="91387" y="45522"/>
                    <a:pt x="178170" y="231789"/>
                    <a:pt x="154887" y="324922"/>
                  </a:cubicBezTo>
                  <a:cubicBezTo>
                    <a:pt x="131604" y="418055"/>
                    <a:pt x="-181663" y="506955"/>
                    <a:pt x="154887" y="566222"/>
                  </a:cubicBezTo>
                  <a:cubicBezTo>
                    <a:pt x="491437" y="625489"/>
                    <a:pt x="1769904" y="705922"/>
                    <a:pt x="2174187" y="680522"/>
                  </a:cubicBezTo>
                  <a:cubicBezTo>
                    <a:pt x="2578470" y="655122"/>
                    <a:pt x="2514970" y="519655"/>
                    <a:pt x="2580587" y="413822"/>
                  </a:cubicBezTo>
                  <a:cubicBezTo>
                    <a:pt x="2646204" y="307989"/>
                    <a:pt x="2768970" y="102672"/>
                    <a:pt x="2567887" y="45522"/>
                  </a:cubicBezTo>
                  <a:cubicBezTo>
                    <a:pt x="2366804" y="-11628"/>
                    <a:pt x="1752970" y="102672"/>
                    <a:pt x="1374087" y="96322"/>
                  </a:cubicBezTo>
                  <a:close/>
                </a:path>
              </a:pathLst>
            </a:custGeom>
            <a:solidFill>
              <a:schemeClr val="accent3">
                <a:lumMod val="20000"/>
                <a:lumOff val="80000"/>
              </a:scheme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708400" y="3923935"/>
              <a:ext cx="2379360" cy="472437"/>
            </a:xfrm>
            <a:prstGeom prst="rect">
              <a:avLst/>
            </a:prstGeom>
            <a:noFill/>
          </p:spPr>
          <p:txBody>
            <a:bodyPr wrap="square" rtlCol="0">
              <a:spAutoFit/>
            </a:bodyPr>
            <a:lstStyle/>
            <a:p>
              <a:r>
                <a:rPr lang="en-US" sz="1235" b="1" dirty="0">
                  <a:solidFill>
                    <a:schemeClr val="tx1">
                      <a:lumMod val="95000"/>
                      <a:lumOff val="5000"/>
                    </a:schemeClr>
                  </a:solidFill>
                </a:rPr>
                <a:t>~ 5-minute reaction </a:t>
              </a:r>
              <a:r>
                <a:rPr lang="en-US" sz="1235" b="1" dirty="0" smtClean="0">
                  <a:solidFill>
                    <a:schemeClr val="tx1">
                      <a:lumMod val="95000"/>
                      <a:lumOff val="5000"/>
                    </a:schemeClr>
                  </a:solidFill>
                </a:rPr>
                <a:t>time from point of injection </a:t>
              </a:r>
              <a:r>
                <a:rPr lang="en-US" sz="1235" b="1" smtClean="0">
                  <a:solidFill>
                    <a:schemeClr val="tx1">
                      <a:lumMod val="95000"/>
                      <a:lumOff val="5000"/>
                    </a:schemeClr>
                  </a:solidFill>
                </a:rPr>
                <a:t>to monitor</a:t>
              </a:r>
              <a:endParaRPr lang="en-US" sz="1235" b="1">
                <a:solidFill>
                  <a:schemeClr val="tx1">
                    <a:lumMod val="95000"/>
                    <a:lumOff val="5000"/>
                  </a:schemeClr>
                </a:solidFill>
              </a:endParaRPr>
            </a:p>
          </p:txBody>
        </p:sp>
      </p:grpSp>
      <p:sp>
        <p:nvSpPr>
          <p:cNvPr id="23" name="TextBox 22"/>
          <p:cNvSpPr txBox="1"/>
          <p:nvPr/>
        </p:nvSpPr>
        <p:spPr>
          <a:xfrm>
            <a:off x="6517530" y="3835645"/>
            <a:ext cx="1125778" cy="850982"/>
          </a:xfrm>
          <a:prstGeom prst="rect">
            <a:avLst/>
          </a:prstGeom>
          <a:noFill/>
        </p:spPr>
        <p:txBody>
          <a:bodyPr wrap="square" lIns="89896" tIns="44948" rIns="89896" bIns="44948" rtlCol="0">
            <a:spAutoFit/>
          </a:bodyPr>
          <a:lstStyle/>
          <a:p>
            <a:pPr algn="ctr"/>
            <a:r>
              <a:rPr lang="en-US" sz="1235" b="1">
                <a:solidFill>
                  <a:schemeClr val="tx1">
                    <a:lumMod val="95000"/>
                    <a:lumOff val="5000"/>
                  </a:schemeClr>
                </a:solidFill>
              </a:rPr>
              <a:t>ClO</a:t>
            </a:r>
            <a:r>
              <a:rPr lang="en-US" sz="1235" b="1" baseline="-25000">
                <a:solidFill>
                  <a:schemeClr val="tx1">
                    <a:lumMod val="95000"/>
                    <a:lumOff val="5000"/>
                  </a:schemeClr>
                </a:solidFill>
              </a:rPr>
              <a:t>2</a:t>
            </a:r>
            <a:r>
              <a:rPr lang="en-US" sz="1235" b="1">
                <a:solidFill>
                  <a:schemeClr val="tx1">
                    <a:lumMod val="95000"/>
                    <a:lumOff val="5000"/>
                  </a:schemeClr>
                </a:solidFill>
              </a:rPr>
              <a:t> Residual Monitoring</a:t>
            </a:r>
          </a:p>
          <a:p>
            <a:pPr algn="ctr"/>
            <a:r>
              <a:rPr lang="en-US" sz="1235" b="1">
                <a:solidFill>
                  <a:schemeClr val="tx1">
                    <a:lumMod val="95000"/>
                    <a:lumOff val="5000"/>
                  </a:schemeClr>
                </a:solidFill>
              </a:rPr>
              <a:t>Stream</a:t>
            </a:r>
          </a:p>
        </p:txBody>
      </p:sp>
      <p:sp>
        <p:nvSpPr>
          <p:cNvPr id="24" name="TextBox 23"/>
          <p:cNvSpPr txBox="1"/>
          <p:nvPr/>
        </p:nvSpPr>
        <p:spPr>
          <a:xfrm>
            <a:off x="5292589" y="2641379"/>
            <a:ext cx="1393239" cy="525380"/>
          </a:xfrm>
          <a:prstGeom prst="rect">
            <a:avLst/>
          </a:prstGeom>
          <a:noFill/>
        </p:spPr>
        <p:txBody>
          <a:bodyPr wrap="square" lIns="89896" tIns="44948" rIns="89896" bIns="44948" rtlCol="0">
            <a:spAutoFit/>
          </a:bodyPr>
          <a:lstStyle/>
          <a:p>
            <a:pPr algn="ctr"/>
            <a:r>
              <a:rPr lang="en-US" sz="1412" b="1">
                <a:solidFill>
                  <a:schemeClr val="tx1">
                    <a:lumMod val="95000"/>
                    <a:lumOff val="5000"/>
                  </a:schemeClr>
                </a:solidFill>
              </a:rPr>
              <a:t>Treated </a:t>
            </a:r>
            <a:r>
              <a:rPr lang="en-US" sz="1412" b="1" smtClean="0">
                <a:solidFill>
                  <a:schemeClr val="tx1">
                    <a:lumMod val="95000"/>
                    <a:lumOff val="5000"/>
                  </a:schemeClr>
                </a:solidFill>
              </a:rPr>
              <a:t>Water to Frac</a:t>
            </a:r>
            <a:endParaRPr lang="en-US" sz="1412" b="1" dirty="0">
              <a:solidFill>
                <a:schemeClr val="tx1">
                  <a:lumMod val="95000"/>
                  <a:lumOff val="5000"/>
                </a:schemeClr>
              </a:solidFill>
            </a:endParaRPr>
          </a:p>
        </p:txBody>
      </p:sp>
      <p:sp>
        <p:nvSpPr>
          <p:cNvPr id="25" name="TextBox 24"/>
          <p:cNvSpPr txBox="1"/>
          <p:nvPr/>
        </p:nvSpPr>
        <p:spPr>
          <a:xfrm>
            <a:off x="383312" y="5999000"/>
            <a:ext cx="8491746" cy="712503"/>
          </a:xfrm>
          <a:prstGeom prst="rect">
            <a:avLst/>
          </a:prstGeom>
          <a:noFill/>
        </p:spPr>
        <p:txBody>
          <a:bodyPr wrap="square" rtlCol="0">
            <a:spAutoFit/>
          </a:bodyPr>
          <a:lstStyle/>
          <a:p>
            <a:pPr marL="197515" indent="-197515">
              <a:spcAft>
                <a:spcPts val="600"/>
              </a:spcAft>
              <a:buFont typeface="Arial" panose="020B0604020202020204" pitchFamily="34" charset="0"/>
              <a:buChar char="•"/>
            </a:pPr>
            <a:r>
              <a:rPr lang="en-US" sz="1765">
                <a:solidFill>
                  <a:schemeClr val="tx1">
                    <a:lumMod val="95000"/>
                    <a:lumOff val="5000"/>
                  </a:schemeClr>
                </a:solidFill>
              </a:rPr>
              <a:t>Typical Fresh Water Dosage ~1.5 – 10 ppm (~ 3 – 5 ppm residual)</a:t>
            </a:r>
          </a:p>
          <a:p>
            <a:pPr marL="197515" indent="-197515">
              <a:spcAft>
                <a:spcPts val="600"/>
              </a:spcAft>
              <a:buFont typeface="Arial" panose="020B0604020202020204" pitchFamily="34" charset="0"/>
              <a:buChar char="•"/>
            </a:pPr>
            <a:r>
              <a:rPr lang="en-US" sz="1765">
                <a:solidFill>
                  <a:schemeClr val="tx1">
                    <a:lumMod val="95000"/>
                    <a:lumOff val="5000"/>
                  </a:schemeClr>
                </a:solidFill>
              </a:rPr>
              <a:t>Typical Produced Water Dosage  ~ 10 - 150 ppm (every application is different)</a:t>
            </a:r>
          </a:p>
        </p:txBody>
      </p:sp>
      <p:grpSp>
        <p:nvGrpSpPr>
          <p:cNvPr id="26" name="Group 25"/>
          <p:cNvGrpSpPr/>
          <p:nvPr/>
        </p:nvGrpSpPr>
        <p:grpSpPr>
          <a:xfrm>
            <a:off x="2001935" y="3234219"/>
            <a:ext cx="1574618" cy="1756302"/>
            <a:chOff x="2340353" y="3644337"/>
            <a:chExt cx="2536446" cy="2233697"/>
          </a:xfrm>
        </p:grpSpPr>
        <p:cxnSp>
          <p:nvCxnSpPr>
            <p:cNvPr id="27" name="Straight Arrow Connector 26"/>
            <p:cNvCxnSpPr/>
            <p:nvPr/>
          </p:nvCxnSpPr>
          <p:spPr>
            <a:xfrm flipH="1" flipV="1">
              <a:off x="2340353" y="5878033"/>
              <a:ext cx="2536446" cy="1"/>
            </a:xfrm>
            <a:prstGeom prst="straightConnector1">
              <a:avLst/>
            </a:prstGeom>
            <a:ln w="38100" cmpd="sng">
              <a:solidFill>
                <a:srgbClr val="FF99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340353" y="3644337"/>
              <a:ext cx="0" cy="2233696"/>
            </a:xfrm>
            <a:prstGeom prst="straightConnector1">
              <a:avLst/>
            </a:prstGeom>
            <a:ln w="38100" cmpd="sng">
              <a:solidFill>
                <a:srgbClr val="FF9900"/>
              </a:solidFill>
              <a:headEnd type="triangle"/>
              <a:tailEnd type="none"/>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1707138" y="2433841"/>
            <a:ext cx="874058" cy="280826"/>
          </a:xfrm>
          <a:prstGeom prst="rect">
            <a:avLst/>
          </a:prstGeom>
          <a:noFill/>
        </p:spPr>
        <p:txBody>
          <a:bodyPr wrap="square" lIns="89896" tIns="44948" rIns="89896" bIns="44948" rtlCol="0">
            <a:spAutoFit/>
          </a:bodyPr>
          <a:lstStyle/>
          <a:p>
            <a:pPr algn="ctr"/>
            <a:r>
              <a:rPr lang="en-US" sz="1235" b="1" dirty="0">
                <a:solidFill>
                  <a:schemeClr val="tx1">
                    <a:lumMod val="95000"/>
                    <a:lumOff val="5000"/>
                  </a:schemeClr>
                </a:solidFill>
              </a:rPr>
              <a:t>Spool</a:t>
            </a:r>
          </a:p>
        </p:txBody>
      </p:sp>
      <p:cxnSp>
        <p:nvCxnSpPr>
          <p:cNvPr id="32" name="Straight Connector 31"/>
          <p:cNvCxnSpPr/>
          <p:nvPr/>
        </p:nvCxnSpPr>
        <p:spPr bwMode="auto">
          <a:xfrm flipH="1">
            <a:off x="1976755" y="2705402"/>
            <a:ext cx="166505" cy="439415"/>
          </a:xfrm>
          <a:prstGeom prst="line">
            <a:avLst/>
          </a:prstGeom>
          <a:solidFill>
            <a:schemeClr val="accent1"/>
          </a:solidFill>
          <a:ln w="38100" cap="flat" cmpd="sng" algn="ctr">
            <a:solidFill>
              <a:srgbClr val="FFCC66"/>
            </a:solidFill>
            <a:prstDash val="solid"/>
            <a:round/>
            <a:headEnd type="none" w="med" len="med"/>
            <a:tailEnd type="none" w="med" len="med"/>
          </a:ln>
          <a:effectLst/>
        </p:spPr>
      </p:cxnSp>
      <p:sp>
        <p:nvSpPr>
          <p:cNvPr id="7" name="Rectangle 6"/>
          <p:cNvSpPr/>
          <p:nvPr/>
        </p:nvSpPr>
        <p:spPr>
          <a:xfrm>
            <a:off x="3567770" y="4852894"/>
            <a:ext cx="941295" cy="587521"/>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588">
              <a:solidFill>
                <a:schemeClr val="tx1">
                  <a:lumMod val="95000"/>
                  <a:lumOff val="5000"/>
                </a:schemeClr>
              </a:solidFill>
            </a:endParaRPr>
          </a:p>
        </p:txBody>
      </p:sp>
      <p:sp>
        <p:nvSpPr>
          <p:cNvPr id="11" name="TextBox 10"/>
          <p:cNvSpPr txBox="1"/>
          <p:nvPr/>
        </p:nvSpPr>
        <p:spPr>
          <a:xfrm>
            <a:off x="3508188" y="4878294"/>
            <a:ext cx="1075765" cy="525380"/>
          </a:xfrm>
          <a:prstGeom prst="rect">
            <a:avLst/>
          </a:prstGeom>
          <a:noFill/>
        </p:spPr>
        <p:txBody>
          <a:bodyPr wrap="square" lIns="89896" tIns="44948" rIns="89896" bIns="44948" rtlCol="0">
            <a:spAutoFit/>
          </a:bodyPr>
          <a:lstStyle/>
          <a:p>
            <a:pPr algn="ctr"/>
            <a:r>
              <a:rPr lang="en-US" sz="1412" b="1">
                <a:solidFill>
                  <a:schemeClr val="tx1">
                    <a:lumMod val="95000"/>
                    <a:lumOff val="5000"/>
                  </a:schemeClr>
                </a:solidFill>
              </a:rPr>
              <a:t>ClO</a:t>
            </a:r>
            <a:r>
              <a:rPr lang="en-US" sz="1412" b="1" baseline="-25000">
                <a:solidFill>
                  <a:schemeClr val="tx1">
                    <a:lumMod val="95000"/>
                    <a:lumOff val="5000"/>
                  </a:schemeClr>
                </a:solidFill>
              </a:rPr>
              <a:t>2 </a:t>
            </a:r>
            <a:r>
              <a:rPr lang="en-US" sz="1412" b="1" smtClean="0">
                <a:solidFill>
                  <a:schemeClr val="tx1">
                    <a:lumMod val="95000"/>
                    <a:lumOff val="5000"/>
                  </a:schemeClr>
                </a:solidFill>
              </a:rPr>
              <a:t>Generator</a:t>
            </a:r>
            <a:endParaRPr lang="en-US" sz="1412" b="1" dirty="0">
              <a:solidFill>
                <a:schemeClr val="tx1">
                  <a:lumMod val="95000"/>
                  <a:lumOff val="5000"/>
                </a:schemeClr>
              </a:solidFill>
            </a:endParaRPr>
          </a:p>
        </p:txBody>
      </p:sp>
      <p:sp>
        <p:nvSpPr>
          <p:cNvPr id="33" name="Rectangle 32"/>
          <p:cNvSpPr/>
          <p:nvPr/>
        </p:nvSpPr>
        <p:spPr>
          <a:xfrm>
            <a:off x="4507570" y="4852894"/>
            <a:ext cx="941295" cy="587521"/>
          </a:xfrm>
          <a:prstGeom prst="rect">
            <a:avLst/>
          </a:prstGeom>
          <a:solidFill>
            <a:schemeClr val="bg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588">
              <a:solidFill>
                <a:schemeClr val="tx1">
                  <a:lumMod val="95000"/>
                  <a:lumOff val="5000"/>
                </a:schemeClr>
              </a:solidFill>
            </a:endParaRPr>
          </a:p>
        </p:txBody>
      </p:sp>
      <p:sp>
        <p:nvSpPr>
          <p:cNvPr id="34" name="TextBox 33"/>
          <p:cNvSpPr txBox="1"/>
          <p:nvPr/>
        </p:nvSpPr>
        <p:spPr>
          <a:xfrm>
            <a:off x="4431553" y="4852894"/>
            <a:ext cx="1075765" cy="525380"/>
          </a:xfrm>
          <a:prstGeom prst="rect">
            <a:avLst/>
          </a:prstGeom>
          <a:noFill/>
        </p:spPr>
        <p:txBody>
          <a:bodyPr wrap="square" lIns="89896" tIns="44948" rIns="89896" bIns="44948" rtlCol="0">
            <a:spAutoFit/>
          </a:bodyPr>
          <a:lstStyle/>
          <a:p>
            <a:pPr algn="ctr"/>
            <a:r>
              <a:rPr lang="en-US" sz="1412" b="1" dirty="0">
                <a:solidFill>
                  <a:schemeClr val="tx1">
                    <a:lumMod val="95000"/>
                    <a:lumOff val="5000"/>
                  </a:schemeClr>
                </a:solidFill>
              </a:rPr>
              <a:t>ClO</a:t>
            </a:r>
            <a:r>
              <a:rPr lang="en-US" sz="1412" b="1" baseline="-25000" dirty="0">
                <a:solidFill>
                  <a:schemeClr val="tx1">
                    <a:lumMod val="95000"/>
                    <a:lumOff val="5000"/>
                  </a:schemeClr>
                </a:solidFill>
              </a:rPr>
              <a:t>2 </a:t>
            </a:r>
            <a:r>
              <a:rPr lang="en-US" sz="1412" b="1" dirty="0" smtClean="0">
                <a:solidFill>
                  <a:schemeClr val="tx1">
                    <a:lumMod val="95000"/>
                    <a:lumOff val="5000"/>
                  </a:schemeClr>
                </a:solidFill>
              </a:rPr>
              <a:t>Monitor</a:t>
            </a:r>
            <a:endParaRPr lang="en-US" sz="1412" b="1" dirty="0">
              <a:solidFill>
                <a:schemeClr val="tx1">
                  <a:lumMod val="95000"/>
                  <a:lumOff val="5000"/>
                </a:schemeClr>
              </a:solidFill>
            </a:endParaRPr>
          </a:p>
        </p:txBody>
      </p:sp>
      <p:sp>
        <p:nvSpPr>
          <p:cNvPr id="36" name="Freeform 35"/>
          <p:cNvSpPr/>
          <p:nvPr/>
        </p:nvSpPr>
        <p:spPr>
          <a:xfrm>
            <a:off x="2273300" y="3559327"/>
            <a:ext cx="4075542" cy="1495273"/>
          </a:xfrm>
          <a:custGeom>
            <a:avLst/>
            <a:gdLst>
              <a:gd name="connsiteX0" fmla="*/ 0 w 4001020"/>
              <a:gd name="connsiteY0" fmla="*/ 90778 h 1576678"/>
              <a:gd name="connsiteX1" fmla="*/ 3390900 w 4001020"/>
              <a:gd name="connsiteY1" fmla="*/ 116178 h 1576678"/>
              <a:gd name="connsiteX2" fmla="*/ 3987800 w 4001020"/>
              <a:gd name="connsiteY2" fmla="*/ 1233778 h 1576678"/>
              <a:gd name="connsiteX3" fmla="*/ 3213100 w 4001020"/>
              <a:gd name="connsiteY3" fmla="*/ 1576678 h 1576678"/>
              <a:gd name="connsiteX0" fmla="*/ 0 w 4062970"/>
              <a:gd name="connsiteY0" fmla="*/ 42816 h 1528716"/>
              <a:gd name="connsiteX1" fmla="*/ 3581400 w 4062970"/>
              <a:gd name="connsiteY1" fmla="*/ 182516 h 1528716"/>
              <a:gd name="connsiteX2" fmla="*/ 3987800 w 4062970"/>
              <a:gd name="connsiteY2" fmla="*/ 1185816 h 1528716"/>
              <a:gd name="connsiteX3" fmla="*/ 3213100 w 4062970"/>
              <a:gd name="connsiteY3" fmla="*/ 1528716 h 1528716"/>
              <a:gd name="connsiteX0" fmla="*/ 0 w 3760732"/>
              <a:gd name="connsiteY0" fmla="*/ 57837 h 1543737"/>
              <a:gd name="connsiteX1" fmla="*/ 3581400 w 3760732"/>
              <a:gd name="connsiteY1" fmla="*/ 197537 h 1543737"/>
              <a:gd name="connsiteX2" fmla="*/ 3213100 w 3760732"/>
              <a:gd name="connsiteY2" fmla="*/ 1543737 h 1543737"/>
              <a:gd name="connsiteX0" fmla="*/ 0 w 4029538"/>
              <a:gd name="connsiteY0" fmla="*/ 17181 h 1503081"/>
              <a:gd name="connsiteX1" fmla="*/ 3886200 w 4029538"/>
              <a:gd name="connsiteY1" fmla="*/ 410881 h 1503081"/>
              <a:gd name="connsiteX2" fmla="*/ 3213100 w 4029538"/>
              <a:gd name="connsiteY2" fmla="*/ 1503081 h 1503081"/>
              <a:gd name="connsiteX0" fmla="*/ 0 w 3894483"/>
              <a:gd name="connsiteY0" fmla="*/ 74481 h 1560381"/>
              <a:gd name="connsiteX1" fmla="*/ 3886200 w 3894483"/>
              <a:gd name="connsiteY1" fmla="*/ 468181 h 1560381"/>
              <a:gd name="connsiteX2" fmla="*/ 3213100 w 3894483"/>
              <a:gd name="connsiteY2" fmla="*/ 1560381 h 1560381"/>
              <a:gd name="connsiteX0" fmla="*/ 0 w 4058091"/>
              <a:gd name="connsiteY0" fmla="*/ 48712 h 1534612"/>
              <a:gd name="connsiteX1" fmla="*/ 4051300 w 4058091"/>
              <a:gd name="connsiteY1" fmla="*/ 531312 h 1534612"/>
              <a:gd name="connsiteX2" fmla="*/ 3213100 w 4058091"/>
              <a:gd name="connsiteY2" fmla="*/ 1534612 h 1534612"/>
              <a:gd name="connsiteX0" fmla="*/ 0 w 4075542"/>
              <a:gd name="connsiteY0" fmla="*/ 48712 h 1534612"/>
              <a:gd name="connsiteX1" fmla="*/ 4051300 w 4075542"/>
              <a:gd name="connsiteY1" fmla="*/ 531312 h 1534612"/>
              <a:gd name="connsiteX2" fmla="*/ 3213100 w 4075542"/>
              <a:gd name="connsiteY2" fmla="*/ 1534612 h 1534612"/>
              <a:gd name="connsiteX0" fmla="*/ 0 w 4075542"/>
              <a:gd name="connsiteY0" fmla="*/ 9373 h 1495273"/>
              <a:gd name="connsiteX1" fmla="*/ 4051300 w 4075542"/>
              <a:gd name="connsiteY1" fmla="*/ 491973 h 1495273"/>
              <a:gd name="connsiteX2" fmla="*/ 3213100 w 4075542"/>
              <a:gd name="connsiteY2" fmla="*/ 1495273 h 1495273"/>
            </a:gdLst>
            <a:ahLst/>
            <a:cxnLst>
              <a:cxn ang="0">
                <a:pos x="connsiteX0" y="connsiteY0"/>
              </a:cxn>
              <a:cxn ang="0">
                <a:pos x="connsiteX1" y="connsiteY1"/>
              </a:cxn>
              <a:cxn ang="0">
                <a:pos x="connsiteX2" y="connsiteY2"/>
              </a:cxn>
            </a:cxnLst>
            <a:rect l="l" t="t" r="r" b="b"/>
            <a:pathLst>
              <a:path w="4075542" h="1495273">
                <a:moveTo>
                  <a:pt x="0" y="9373"/>
                </a:moveTo>
                <a:cubicBezTo>
                  <a:pt x="1337733" y="15723"/>
                  <a:pt x="3960283" y="-123977"/>
                  <a:pt x="4051300" y="491973"/>
                </a:cubicBezTo>
                <a:cubicBezTo>
                  <a:pt x="4142317" y="1107923"/>
                  <a:pt x="4001029" y="1430715"/>
                  <a:pt x="3213100" y="1495273"/>
                </a:cubicBezTo>
              </a:path>
            </a:pathLst>
          </a:custGeom>
          <a:noFill/>
          <a:ln>
            <a:solidFill>
              <a:srgbClr val="FFC000"/>
            </a:solidFill>
            <a:prstDash val="dash"/>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36"/>
          <p:cNvSpPr>
            <a:spLocks noGrp="1"/>
          </p:cNvSpPr>
          <p:nvPr>
            <p:ph type="title"/>
          </p:nvPr>
        </p:nvSpPr>
        <p:spPr>
          <a:xfrm>
            <a:off x="457200" y="1224744"/>
            <a:ext cx="8686800" cy="714434"/>
          </a:xfrm>
        </p:spPr>
        <p:txBody>
          <a:bodyPr/>
          <a:lstStyle/>
          <a:p>
            <a:r>
              <a:rPr lang="en-US" dirty="0" smtClean="0"/>
              <a:t>Practical Issues - Injection / Sampling Point</a:t>
            </a:r>
            <a:endParaRPr lang="en-US" dirty="0"/>
          </a:p>
        </p:txBody>
      </p:sp>
      <p:cxnSp>
        <p:nvCxnSpPr>
          <p:cNvPr id="38" name="Straight Arrow Connector 37"/>
          <p:cNvCxnSpPr/>
          <p:nvPr/>
        </p:nvCxnSpPr>
        <p:spPr>
          <a:xfrm flipH="1" flipV="1">
            <a:off x="3114903" y="3637680"/>
            <a:ext cx="141926" cy="216209"/>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038417" y="3624681"/>
            <a:ext cx="17839" cy="205331"/>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124071" y="3661910"/>
            <a:ext cx="69558" cy="206765"/>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5904461" y="3960631"/>
            <a:ext cx="269438" cy="73832"/>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5793380" y="4306963"/>
            <a:ext cx="476483" cy="222219"/>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512725" y="4562229"/>
            <a:ext cx="44376" cy="377976"/>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8147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1224744"/>
            <a:ext cx="8229600" cy="972356"/>
          </a:xfrm>
        </p:spPr>
        <p:txBody>
          <a:bodyPr>
            <a:normAutofit fontScale="90000"/>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Monitoring at the Right Sample Point and Contact Time</a:t>
            </a:r>
            <a:endParaRPr lang="en-US" dirty="0">
              <a:solidFill>
                <a:schemeClr val="tx1">
                  <a:lumMod val="95000"/>
                  <a:lumOff val="5000"/>
                </a:schemeClr>
              </a:solidFill>
            </a:endParaRPr>
          </a:p>
        </p:txBody>
      </p:sp>
      <p:sp>
        <p:nvSpPr>
          <p:cNvPr id="36866" name="Rectangle 3"/>
          <p:cNvSpPr>
            <a:spLocks noGrp="1" noChangeArrowheads="1"/>
          </p:cNvSpPr>
          <p:nvPr>
            <p:ph idx="1"/>
          </p:nvPr>
        </p:nvSpPr>
        <p:spPr>
          <a:noFill/>
        </p:spPr>
        <p:txBody>
          <a:bodyPr vert="horz" lIns="0" tIns="0" rIns="0" bIns="0" rtlCol="0" anchor="ctr">
            <a:normAutofit/>
          </a:bodyPr>
          <a:lstStyle/>
          <a:p>
            <a:pPr marL="0" indent="0" defTabSz="403433">
              <a:spcBef>
                <a:spcPct val="0"/>
              </a:spcBef>
              <a:buClr>
                <a:srgbClr val="FFFFFF"/>
              </a:buClr>
              <a:buSzPct val="90000"/>
              <a:buNone/>
            </a:pPr>
            <a:r>
              <a:rPr lang="en-US" altLang="en-US" sz="4324" b="1">
                <a:solidFill>
                  <a:srgbClr val="FFFF00"/>
                </a:solidFill>
                <a:latin typeface="TimesNewRomanPS" charset="0"/>
                <a:ea typeface="ＭＳ Ｐゴシック" charset="-128"/>
              </a:rPr>
              <a:t> </a:t>
            </a:r>
            <a:endParaRPr lang="en-US" altLang="en-US">
              <a:ea typeface="ＭＳ Ｐゴシック" charset="-128"/>
            </a:endParaRPr>
          </a:p>
        </p:txBody>
      </p:sp>
      <p:sp>
        <p:nvSpPr>
          <p:cNvPr id="36869" name="Text Box 6"/>
          <p:cNvSpPr txBox="1">
            <a:spLocks noChangeArrowheads="1"/>
          </p:cNvSpPr>
          <p:nvPr/>
        </p:nvSpPr>
        <p:spPr bwMode="auto">
          <a:xfrm>
            <a:off x="716972" y="2535541"/>
            <a:ext cx="7880928" cy="241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Times New Roman" charset="0"/>
                <a:ea typeface="ＭＳ Ｐゴシック" charset="-128"/>
              </a:defRPr>
            </a:lvl1pPr>
            <a:lvl2pPr marL="742950" indent="-285750"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marL="342900" indent="-342900">
              <a:spcAft>
                <a:spcPts val="1200"/>
              </a:spcAft>
              <a:buClr>
                <a:schemeClr val="tx1">
                  <a:lumMod val="95000"/>
                  <a:lumOff val="5000"/>
                </a:schemeClr>
              </a:buClr>
              <a:buSzPct val="130000"/>
              <a:buFont typeface="Arial" charset="0"/>
              <a:buChar char="•"/>
            </a:pPr>
            <a:r>
              <a:rPr lang="en-US" altLang="en-US" sz="2600" dirty="0">
                <a:solidFill>
                  <a:schemeClr val="tx1">
                    <a:lumMod val="95000"/>
                    <a:lumOff val="5000"/>
                  </a:schemeClr>
                </a:solidFill>
                <a:latin typeface="Arial" charset="0"/>
              </a:rPr>
              <a:t>Knowing the ClO</a:t>
            </a:r>
            <a:r>
              <a:rPr lang="en-US" altLang="en-US" sz="2600" baseline="-25000" dirty="0">
                <a:solidFill>
                  <a:schemeClr val="tx1">
                    <a:lumMod val="95000"/>
                    <a:lumOff val="5000"/>
                  </a:schemeClr>
                </a:solidFill>
                <a:latin typeface="Arial" charset="0"/>
              </a:rPr>
              <a:t>2</a:t>
            </a:r>
            <a:r>
              <a:rPr lang="en-US" altLang="en-US" sz="2600" dirty="0">
                <a:solidFill>
                  <a:schemeClr val="tx1">
                    <a:lumMod val="95000"/>
                    <a:lumOff val="5000"/>
                  </a:schemeClr>
                </a:solidFill>
                <a:latin typeface="Arial" charset="0"/>
              </a:rPr>
              <a:t> residual is critical.  </a:t>
            </a:r>
          </a:p>
          <a:p>
            <a:pPr marL="342900" indent="-342900">
              <a:spcAft>
                <a:spcPts val="1200"/>
              </a:spcAft>
              <a:buClr>
                <a:schemeClr val="tx1">
                  <a:lumMod val="95000"/>
                  <a:lumOff val="5000"/>
                </a:schemeClr>
              </a:buClr>
              <a:buSzPct val="130000"/>
              <a:buFont typeface="Arial" charset="0"/>
              <a:buChar char="•"/>
            </a:pPr>
            <a:r>
              <a:rPr lang="en-US" altLang="en-US" sz="2600" dirty="0">
                <a:solidFill>
                  <a:schemeClr val="tx1">
                    <a:lumMod val="95000"/>
                    <a:lumOff val="5000"/>
                  </a:schemeClr>
                </a:solidFill>
                <a:latin typeface="Arial" charset="0"/>
              </a:rPr>
              <a:t>This requires real-time on-line electronic monitoring of the ClO</a:t>
            </a:r>
            <a:r>
              <a:rPr lang="en-US" altLang="en-US" sz="2600" baseline="-25000" dirty="0">
                <a:solidFill>
                  <a:schemeClr val="tx1">
                    <a:lumMod val="95000"/>
                    <a:lumOff val="5000"/>
                  </a:schemeClr>
                </a:solidFill>
                <a:latin typeface="Arial" charset="0"/>
              </a:rPr>
              <a:t>2</a:t>
            </a:r>
            <a:r>
              <a:rPr lang="en-US" altLang="en-US" sz="2600" dirty="0">
                <a:solidFill>
                  <a:schemeClr val="tx1">
                    <a:lumMod val="95000"/>
                    <a:lumOff val="5000"/>
                  </a:schemeClr>
                </a:solidFill>
                <a:latin typeface="Arial" charset="0"/>
              </a:rPr>
              <a:t> residual.  </a:t>
            </a:r>
          </a:p>
          <a:p>
            <a:pPr marL="342900" indent="-342900">
              <a:spcAft>
                <a:spcPts val="1200"/>
              </a:spcAft>
              <a:buClr>
                <a:schemeClr val="tx1">
                  <a:lumMod val="95000"/>
                  <a:lumOff val="5000"/>
                </a:schemeClr>
              </a:buClr>
              <a:buSzPct val="130000"/>
              <a:buFont typeface="Arial" charset="0"/>
              <a:buChar char="•"/>
            </a:pPr>
            <a:r>
              <a:rPr lang="en-US" altLang="en-US" sz="2471" dirty="0" smtClean="0">
                <a:solidFill>
                  <a:schemeClr val="tx1">
                    <a:lumMod val="95000"/>
                    <a:lumOff val="5000"/>
                  </a:schemeClr>
                </a:solidFill>
                <a:latin typeface="+mj-lt"/>
              </a:rPr>
              <a:t>On-line </a:t>
            </a:r>
            <a:r>
              <a:rPr lang="en-US" altLang="en-US" sz="2471" dirty="0" smtClean="0">
                <a:solidFill>
                  <a:schemeClr val="tx1">
                    <a:lumMod val="95000"/>
                    <a:lumOff val="5000"/>
                  </a:schemeClr>
                </a:solidFill>
                <a:latin typeface="Arial" charset="0"/>
              </a:rPr>
              <a:t>electronic monitored must be backed up by wet chemical testing of grab samples.</a:t>
            </a:r>
            <a:endParaRPr lang="en-US" altLang="en-US" sz="2471" dirty="0">
              <a:solidFill>
                <a:schemeClr val="tx1">
                  <a:lumMod val="95000"/>
                  <a:lumOff val="5000"/>
                </a:schemeClr>
              </a:solidFill>
            </a:endParaRPr>
          </a:p>
        </p:txBody>
      </p:sp>
    </p:spTree>
    <p:extLst>
      <p:ext uri="{BB962C8B-B14F-4D97-AF65-F5344CB8AC3E}">
        <p14:creationId xmlns:p14="http://schemas.microsoft.com/office/powerpoint/2010/main" val="134425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
          <p:cNvSpPr txBox="1">
            <a:spLocks noChangeArrowheads="1"/>
          </p:cNvSpPr>
          <p:nvPr/>
        </p:nvSpPr>
        <p:spPr bwMode="auto">
          <a:xfrm>
            <a:off x="4387388" y="6435166"/>
            <a:ext cx="805717" cy="31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941" b="1" dirty="0">
                <a:solidFill>
                  <a:schemeClr val="tx1">
                    <a:lumMod val="95000"/>
                    <a:lumOff val="5000"/>
                  </a:schemeClr>
                </a:solidFill>
                <a:latin typeface="Arial" charset="0"/>
                <a:cs typeface="Arial" charset="0"/>
              </a:rPr>
              <a:t>Stage</a:t>
            </a:r>
          </a:p>
        </p:txBody>
      </p:sp>
      <p:sp>
        <p:nvSpPr>
          <p:cNvPr id="3" name="Rectangle 1"/>
          <p:cNvSpPr>
            <a:spLocks/>
          </p:cNvSpPr>
          <p:nvPr/>
        </p:nvSpPr>
        <p:spPr bwMode="auto">
          <a:xfrm>
            <a:off x="1365666" y="2768181"/>
            <a:ext cx="7054504" cy="361461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88"/>
          </a:p>
        </p:txBody>
      </p:sp>
      <p:sp>
        <p:nvSpPr>
          <p:cNvPr id="4" name="TextBox 1"/>
          <p:cNvSpPr txBox="1">
            <a:spLocks noChangeArrowheads="1"/>
          </p:cNvSpPr>
          <p:nvPr/>
        </p:nvSpPr>
        <p:spPr bwMode="auto">
          <a:xfrm rot="16200000">
            <a:off x="-495814" y="4408932"/>
            <a:ext cx="2380794" cy="36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941" b="1" dirty="0">
                <a:solidFill>
                  <a:schemeClr val="tx1">
                    <a:lumMod val="95000"/>
                    <a:lumOff val="5000"/>
                  </a:schemeClr>
                </a:solidFill>
                <a:latin typeface="Arial" charset="0"/>
                <a:cs typeface="Arial" charset="0"/>
              </a:rPr>
              <a:t>ClO</a:t>
            </a:r>
            <a:r>
              <a:rPr lang="en-US" sz="1941" b="1" baseline="-25000" dirty="0">
                <a:solidFill>
                  <a:schemeClr val="tx1">
                    <a:lumMod val="95000"/>
                    <a:lumOff val="5000"/>
                  </a:schemeClr>
                </a:solidFill>
                <a:latin typeface="Arial" charset="0"/>
                <a:cs typeface="Arial" charset="0"/>
              </a:rPr>
              <a:t>2</a:t>
            </a:r>
            <a:r>
              <a:rPr lang="en-US" sz="1941" b="1" dirty="0">
                <a:solidFill>
                  <a:schemeClr val="tx1">
                    <a:lumMod val="95000"/>
                    <a:lumOff val="5000"/>
                  </a:schemeClr>
                </a:solidFill>
                <a:latin typeface="Arial" charset="0"/>
                <a:cs typeface="Arial" charset="0"/>
              </a:rPr>
              <a:t> Dosage (ppm)</a:t>
            </a:r>
          </a:p>
        </p:txBody>
      </p:sp>
      <p:sp>
        <p:nvSpPr>
          <p:cNvPr id="6" name="Rectangle 1"/>
          <p:cNvSpPr>
            <a:spLocks noChangeArrowheads="1"/>
          </p:cNvSpPr>
          <p:nvPr/>
        </p:nvSpPr>
        <p:spPr bwMode="auto">
          <a:xfrm>
            <a:off x="1711874" y="3399783"/>
            <a:ext cx="364016" cy="2959745"/>
          </a:xfrm>
          <a:prstGeom prst="rect">
            <a:avLst/>
          </a:prstGeom>
          <a:solidFill>
            <a:srgbClr val="FF0000"/>
          </a:solidFill>
          <a:ln w="3175">
            <a:solidFill>
              <a:schemeClr val="tx1"/>
            </a:solidFill>
            <a:round/>
            <a:headEnd/>
            <a:tailEnd/>
          </a:ln>
        </p:spPr>
        <p:txBody>
          <a:bodyPr lIns="89896" tIns="44948" rIns="89896" bIns="44948"/>
          <a:lstStyle/>
          <a:p>
            <a:pPr>
              <a:defRPr/>
            </a:pPr>
            <a:endParaRPr lang="en-US" sz="1588"/>
          </a:p>
        </p:txBody>
      </p:sp>
      <p:sp>
        <p:nvSpPr>
          <p:cNvPr id="7" name="Rectangle 1"/>
          <p:cNvSpPr>
            <a:spLocks noChangeArrowheads="1"/>
          </p:cNvSpPr>
          <p:nvPr/>
        </p:nvSpPr>
        <p:spPr bwMode="auto">
          <a:xfrm>
            <a:off x="7806062" y="5885640"/>
            <a:ext cx="364016" cy="473887"/>
          </a:xfrm>
          <a:prstGeom prst="rect">
            <a:avLst/>
          </a:prstGeom>
          <a:solidFill>
            <a:srgbClr val="CCFF66"/>
          </a:solidFill>
          <a:ln w="3175">
            <a:solidFill>
              <a:schemeClr val="tx1"/>
            </a:solidFill>
            <a:round/>
            <a:headEnd/>
            <a:tailEnd/>
          </a:ln>
        </p:spPr>
        <p:txBody>
          <a:bodyPr lIns="89896" tIns="44948" rIns="89896" bIns="44948"/>
          <a:lstStyle/>
          <a:p>
            <a:pPr>
              <a:defRPr/>
            </a:pPr>
            <a:endParaRPr lang="en-US" sz="1588"/>
          </a:p>
        </p:txBody>
      </p:sp>
      <p:cxnSp>
        <p:nvCxnSpPr>
          <p:cNvPr id="8" name="Straight Connector 7"/>
          <p:cNvCxnSpPr/>
          <p:nvPr/>
        </p:nvCxnSpPr>
        <p:spPr bwMode="auto">
          <a:xfrm>
            <a:off x="1347858" y="3898054"/>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1347858" y="4395004"/>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347858" y="4891954"/>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1347858" y="5388902"/>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1347858" y="3401106"/>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1347858" y="2904156"/>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1358823" y="5885853"/>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Rectangle 1"/>
          <p:cNvSpPr>
            <a:spLocks noChangeArrowheads="1"/>
          </p:cNvSpPr>
          <p:nvPr/>
        </p:nvSpPr>
        <p:spPr bwMode="auto">
          <a:xfrm>
            <a:off x="2180658" y="4891299"/>
            <a:ext cx="364016" cy="1468230"/>
          </a:xfrm>
          <a:prstGeom prst="rect">
            <a:avLst/>
          </a:prstGeom>
          <a:solidFill>
            <a:srgbClr val="FF9900"/>
          </a:solidFill>
          <a:ln w="3175">
            <a:solidFill>
              <a:schemeClr val="tx1"/>
            </a:solidFill>
            <a:round/>
            <a:headEnd/>
            <a:tailEnd/>
          </a:ln>
        </p:spPr>
        <p:txBody>
          <a:bodyPr lIns="89896" tIns="44948" rIns="89896" bIns="44948"/>
          <a:lstStyle/>
          <a:p>
            <a:pPr>
              <a:defRPr/>
            </a:pPr>
            <a:endParaRPr lang="en-US" sz="1588"/>
          </a:p>
        </p:txBody>
      </p:sp>
      <p:sp>
        <p:nvSpPr>
          <p:cNvPr id="16" name="Rectangle 1"/>
          <p:cNvSpPr>
            <a:spLocks noChangeArrowheads="1"/>
          </p:cNvSpPr>
          <p:nvPr/>
        </p:nvSpPr>
        <p:spPr bwMode="auto">
          <a:xfrm>
            <a:off x="2649441" y="5657047"/>
            <a:ext cx="364016" cy="702479"/>
          </a:xfrm>
          <a:prstGeom prst="rect">
            <a:avLst/>
          </a:prstGeom>
          <a:solidFill>
            <a:srgbClr val="FFCC66"/>
          </a:solidFill>
          <a:ln w="3175">
            <a:solidFill>
              <a:schemeClr val="tx1"/>
            </a:solidFill>
            <a:round/>
            <a:headEnd/>
            <a:tailEnd/>
          </a:ln>
        </p:spPr>
        <p:txBody>
          <a:bodyPr lIns="89896" tIns="44948" rIns="89896" bIns="44948"/>
          <a:lstStyle/>
          <a:p>
            <a:pPr>
              <a:defRPr/>
            </a:pPr>
            <a:endParaRPr lang="en-US" sz="1588"/>
          </a:p>
        </p:txBody>
      </p:sp>
      <p:grpSp>
        <p:nvGrpSpPr>
          <p:cNvPr id="17" name="Group 16"/>
          <p:cNvGrpSpPr/>
          <p:nvPr/>
        </p:nvGrpSpPr>
        <p:grpSpPr>
          <a:xfrm>
            <a:off x="3118224" y="5885640"/>
            <a:ext cx="4583067" cy="473887"/>
            <a:chOff x="3074170" y="2185978"/>
            <a:chExt cx="4721948" cy="3472979"/>
          </a:xfrm>
          <a:solidFill>
            <a:srgbClr val="CCFF66"/>
          </a:solidFill>
        </p:grpSpPr>
        <p:sp>
          <p:nvSpPr>
            <p:cNvPr id="18" name="Rectangle 1"/>
            <p:cNvSpPr>
              <a:spLocks noChangeArrowheads="1"/>
            </p:cNvSpPr>
            <p:nvPr/>
          </p:nvSpPr>
          <p:spPr bwMode="auto">
            <a:xfrm>
              <a:off x="3074170"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19" name="Rectangle 1"/>
            <p:cNvSpPr>
              <a:spLocks noChangeArrowheads="1"/>
            </p:cNvSpPr>
            <p:nvPr/>
          </p:nvSpPr>
          <p:spPr bwMode="auto">
            <a:xfrm>
              <a:off x="3557159"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0" name="Rectangle 1"/>
            <p:cNvSpPr>
              <a:spLocks noChangeArrowheads="1"/>
            </p:cNvSpPr>
            <p:nvPr/>
          </p:nvSpPr>
          <p:spPr bwMode="auto">
            <a:xfrm>
              <a:off x="4040148"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1" name="Rectangle 1"/>
            <p:cNvSpPr>
              <a:spLocks noChangeArrowheads="1"/>
            </p:cNvSpPr>
            <p:nvPr/>
          </p:nvSpPr>
          <p:spPr bwMode="auto">
            <a:xfrm>
              <a:off x="4523137"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2" name="Rectangle 1"/>
            <p:cNvSpPr>
              <a:spLocks noChangeArrowheads="1"/>
            </p:cNvSpPr>
            <p:nvPr/>
          </p:nvSpPr>
          <p:spPr bwMode="auto">
            <a:xfrm>
              <a:off x="5006126"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3" name="Rectangle 1"/>
            <p:cNvSpPr>
              <a:spLocks noChangeArrowheads="1"/>
            </p:cNvSpPr>
            <p:nvPr/>
          </p:nvSpPr>
          <p:spPr bwMode="auto">
            <a:xfrm>
              <a:off x="5489115"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4" name="Rectangle 1"/>
            <p:cNvSpPr>
              <a:spLocks noChangeArrowheads="1"/>
            </p:cNvSpPr>
            <p:nvPr/>
          </p:nvSpPr>
          <p:spPr bwMode="auto">
            <a:xfrm>
              <a:off x="5972104"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5" name="Rectangle 1"/>
            <p:cNvSpPr>
              <a:spLocks noChangeArrowheads="1"/>
            </p:cNvSpPr>
            <p:nvPr/>
          </p:nvSpPr>
          <p:spPr bwMode="auto">
            <a:xfrm>
              <a:off x="6455093"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6" name="Rectangle 1"/>
            <p:cNvSpPr>
              <a:spLocks noChangeArrowheads="1"/>
            </p:cNvSpPr>
            <p:nvPr/>
          </p:nvSpPr>
          <p:spPr bwMode="auto">
            <a:xfrm>
              <a:off x="6938082" y="2185978"/>
              <a:ext cx="375047" cy="3472979"/>
            </a:xfrm>
            <a:prstGeom prst="rect">
              <a:avLst/>
            </a:prstGeom>
            <a:grpFill/>
            <a:ln w="3175">
              <a:solidFill>
                <a:schemeClr val="tx1"/>
              </a:solidFill>
              <a:round/>
              <a:headEnd/>
              <a:tailEnd/>
            </a:ln>
          </p:spPr>
          <p:txBody>
            <a:bodyPr/>
            <a:lstStyle/>
            <a:p>
              <a:pPr>
                <a:defRPr/>
              </a:pPr>
              <a:endParaRPr lang="en-US" sz="1588"/>
            </a:p>
          </p:txBody>
        </p:sp>
        <p:sp>
          <p:nvSpPr>
            <p:cNvPr id="27" name="Rectangle 1"/>
            <p:cNvSpPr>
              <a:spLocks noChangeArrowheads="1"/>
            </p:cNvSpPr>
            <p:nvPr/>
          </p:nvSpPr>
          <p:spPr bwMode="auto">
            <a:xfrm>
              <a:off x="7421071" y="2185978"/>
              <a:ext cx="375047" cy="3472979"/>
            </a:xfrm>
            <a:prstGeom prst="rect">
              <a:avLst/>
            </a:prstGeom>
            <a:grpFill/>
            <a:ln w="3175">
              <a:solidFill>
                <a:schemeClr val="tx1"/>
              </a:solidFill>
              <a:round/>
              <a:headEnd/>
              <a:tailEnd/>
            </a:ln>
          </p:spPr>
          <p:txBody>
            <a:bodyPr/>
            <a:lstStyle/>
            <a:p>
              <a:pPr>
                <a:defRPr/>
              </a:pPr>
              <a:endParaRPr lang="en-US" sz="1588"/>
            </a:p>
          </p:txBody>
        </p:sp>
      </p:grpSp>
      <p:cxnSp>
        <p:nvCxnSpPr>
          <p:cNvPr id="28" name="Straight Connector 27"/>
          <p:cNvCxnSpPr/>
          <p:nvPr/>
        </p:nvCxnSpPr>
        <p:spPr bwMode="auto">
          <a:xfrm flipV="1">
            <a:off x="1347858" y="5885852"/>
            <a:ext cx="7072312" cy="5255"/>
          </a:xfrm>
          <a:prstGeom prst="line">
            <a:avLst/>
          </a:prstGeom>
          <a:blipFill dpi="0" rotWithShape="0">
            <a:blip r:embed="rId3"/>
            <a:srcRect/>
            <a:tile tx="0" ty="0" sx="100000" sy="100000" flip="none" algn="tl"/>
          </a:blipFill>
          <a:ln w="57150" cap="flat" cmpd="sng" algn="ctr">
            <a:solidFill>
              <a:schemeClr val="accent3">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9" name="Group 28"/>
          <p:cNvGrpSpPr/>
          <p:nvPr/>
        </p:nvGrpSpPr>
        <p:grpSpPr>
          <a:xfrm>
            <a:off x="932907" y="2730500"/>
            <a:ext cx="399468" cy="3795601"/>
            <a:chOff x="822631" y="1294288"/>
            <a:chExt cx="411573" cy="4557123"/>
          </a:xfrm>
        </p:grpSpPr>
        <p:sp>
          <p:nvSpPr>
            <p:cNvPr id="30" name="TextBox 6"/>
            <p:cNvSpPr txBox="1">
              <a:spLocks noChangeArrowheads="1"/>
            </p:cNvSpPr>
            <p:nvPr/>
          </p:nvSpPr>
          <p:spPr bwMode="auto">
            <a:xfrm>
              <a:off x="931635" y="5485333"/>
              <a:ext cx="300918"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0</a:t>
              </a:r>
            </a:p>
          </p:txBody>
        </p:sp>
        <p:sp>
          <p:nvSpPr>
            <p:cNvPr id="31" name="TextBox 6"/>
            <p:cNvSpPr txBox="1">
              <a:spLocks noChangeArrowheads="1"/>
            </p:cNvSpPr>
            <p:nvPr/>
          </p:nvSpPr>
          <p:spPr bwMode="auto">
            <a:xfrm>
              <a:off x="822631" y="4283558"/>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20</a:t>
              </a:r>
            </a:p>
          </p:txBody>
        </p:sp>
        <p:sp>
          <p:nvSpPr>
            <p:cNvPr id="32" name="TextBox 6"/>
            <p:cNvSpPr txBox="1">
              <a:spLocks noChangeArrowheads="1"/>
            </p:cNvSpPr>
            <p:nvPr/>
          </p:nvSpPr>
          <p:spPr bwMode="auto">
            <a:xfrm>
              <a:off x="822631" y="1892143"/>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60</a:t>
              </a:r>
            </a:p>
          </p:txBody>
        </p:sp>
        <p:sp>
          <p:nvSpPr>
            <p:cNvPr id="33" name="TextBox 6"/>
            <p:cNvSpPr txBox="1">
              <a:spLocks noChangeArrowheads="1"/>
            </p:cNvSpPr>
            <p:nvPr/>
          </p:nvSpPr>
          <p:spPr bwMode="auto">
            <a:xfrm>
              <a:off x="822631" y="3087849"/>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40</a:t>
              </a:r>
            </a:p>
          </p:txBody>
        </p:sp>
        <p:sp>
          <p:nvSpPr>
            <p:cNvPr id="34" name="TextBox 6"/>
            <p:cNvSpPr txBox="1">
              <a:spLocks noChangeArrowheads="1"/>
            </p:cNvSpPr>
            <p:nvPr/>
          </p:nvSpPr>
          <p:spPr bwMode="auto">
            <a:xfrm>
              <a:off x="822631" y="4881413"/>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10</a:t>
              </a:r>
            </a:p>
          </p:txBody>
        </p:sp>
        <p:sp>
          <p:nvSpPr>
            <p:cNvPr id="35" name="TextBox 6"/>
            <p:cNvSpPr txBox="1">
              <a:spLocks noChangeArrowheads="1"/>
            </p:cNvSpPr>
            <p:nvPr/>
          </p:nvSpPr>
          <p:spPr bwMode="auto">
            <a:xfrm>
              <a:off x="822631" y="3685704"/>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30</a:t>
              </a:r>
            </a:p>
          </p:txBody>
        </p:sp>
        <p:sp>
          <p:nvSpPr>
            <p:cNvPr id="36" name="TextBox 6"/>
            <p:cNvSpPr txBox="1">
              <a:spLocks noChangeArrowheads="1"/>
            </p:cNvSpPr>
            <p:nvPr/>
          </p:nvSpPr>
          <p:spPr bwMode="auto">
            <a:xfrm>
              <a:off x="822631" y="2489997"/>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50</a:t>
              </a:r>
            </a:p>
          </p:txBody>
        </p:sp>
        <p:sp>
          <p:nvSpPr>
            <p:cNvPr id="37" name="TextBox 6"/>
            <p:cNvSpPr txBox="1">
              <a:spLocks noChangeArrowheads="1"/>
            </p:cNvSpPr>
            <p:nvPr/>
          </p:nvSpPr>
          <p:spPr bwMode="auto">
            <a:xfrm>
              <a:off x="822631" y="1294288"/>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70</a:t>
              </a:r>
            </a:p>
          </p:txBody>
        </p:sp>
      </p:grpSp>
      <p:grpSp>
        <p:nvGrpSpPr>
          <p:cNvPr id="55" name="Group 54"/>
          <p:cNvGrpSpPr/>
          <p:nvPr/>
        </p:nvGrpSpPr>
        <p:grpSpPr>
          <a:xfrm>
            <a:off x="1765464" y="6053826"/>
            <a:ext cx="6416135" cy="280558"/>
            <a:chOff x="1848459" y="6742905"/>
            <a:chExt cx="7271620" cy="365428"/>
          </a:xfrm>
        </p:grpSpPr>
        <p:sp>
          <p:nvSpPr>
            <p:cNvPr id="40" name="TextBox 6"/>
            <p:cNvSpPr txBox="1">
              <a:spLocks noChangeArrowheads="1"/>
            </p:cNvSpPr>
            <p:nvPr/>
          </p:nvSpPr>
          <p:spPr bwMode="auto">
            <a:xfrm>
              <a:off x="1848459" y="6743505"/>
              <a:ext cx="290005" cy="3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a:t>
              </a:r>
            </a:p>
          </p:txBody>
        </p:sp>
        <p:sp>
          <p:nvSpPr>
            <p:cNvPr id="41" name="TextBox 6"/>
            <p:cNvSpPr txBox="1">
              <a:spLocks noChangeArrowheads="1"/>
            </p:cNvSpPr>
            <p:nvPr/>
          </p:nvSpPr>
          <p:spPr bwMode="auto">
            <a:xfrm>
              <a:off x="8687526" y="6742905"/>
              <a:ext cx="432553"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14</a:t>
              </a:r>
            </a:p>
          </p:txBody>
        </p:sp>
        <p:sp>
          <p:nvSpPr>
            <p:cNvPr id="42" name="TextBox 6"/>
            <p:cNvSpPr txBox="1">
              <a:spLocks noChangeArrowheads="1"/>
            </p:cNvSpPr>
            <p:nvPr/>
          </p:nvSpPr>
          <p:spPr bwMode="auto">
            <a:xfrm>
              <a:off x="2373536"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2</a:t>
              </a:r>
            </a:p>
          </p:txBody>
        </p:sp>
        <p:sp>
          <p:nvSpPr>
            <p:cNvPr id="43" name="TextBox 6"/>
            <p:cNvSpPr txBox="1">
              <a:spLocks noChangeArrowheads="1"/>
            </p:cNvSpPr>
            <p:nvPr/>
          </p:nvSpPr>
          <p:spPr bwMode="auto">
            <a:xfrm>
              <a:off x="2898613"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3</a:t>
              </a:r>
            </a:p>
          </p:txBody>
        </p:sp>
        <p:sp>
          <p:nvSpPr>
            <p:cNvPr id="44" name="TextBox 6"/>
            <p:cNvSpPr txBox="1">
              <a:spLocks noChangeArrowheads="1"/>
            </p:cNvSpPr>
            <p:nvPr/>
          </p:nvSpPr>
          <p:spPr bwMode="auto">
            <a:xfrm>
              <a:off x="3423692"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4</a:t>
              </a:r>
            </a:p>
          </p:txBody>
        </p:sp>
        <p:sp>
          <p:nvSpPr>
            <p:cNvPr id="45" name="TextBox 6"/>
            <p:cNvSpPr txBox="1">
              <a:spLocks noChangeArrowheads="1"/>
            </p:cNvSpPr>
            <p:nvPr/>
          </p:nvSpPr>
          <p:spPr bwMode="auto">
            <a:xfrm>
              <a:off x="3948768"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5</a:t>
              </a:r>
            </a:p>
          </p:txBody>
        </p:sp>
        <p:sp>
          <p:nvSpPr>
            <p:cNvPr id="46" name="TextBox 6"/>
            <p:cNvSpPr txBox="1">
              <a:spLocks noChangeArrowheads="1"/>
            </p:cNvSpPr>
            <p:nvPr/>
          </p:nvSpPr>
          <p:spPr bwMode="auto">
            <a:xfrm>
              <a:off x="4473845"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6</a:t>
              </a:r>
            </a:p>
          </p:txBody>
        </p:sp>
        <p:sp>
          <p:nvSpPr>
            <p:cNvPr id="47" name="TextBox 6"/>
            <p:cNvSpPr txBox="1">
              <a:spLocks noChangeArrowheads="1"/>
            </p:cNvSpPr>
            <p:nvPr/>
          </p:nvSpPr>
          <p:spPr bwMode="auto">
            <a:xfrm>
              <a:off x="5044622"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7</a:t>
              </a:r>
            </a:p>
          </p:txBody>
        </p:sp>
        <p:sp>
          <p:nvSpPr>
            <p:cNvPr id="48" name="TextBox 6"/>
            <p:cNvSpPr txBox="1">
              <a:spLocks noChangeArrowheads="1"/>
            </p:cNvSpPr>
            <p:nvPr/>
          </p:nvSpPr>
          <p:spPr bwMode="auto">
            <a:xfrm>
              <a:off x="5582756"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8</a:t>
              </a:r>
            </a:p>
          </p:txBody>
        </p:sp>
        <p:sp>
          <p:nvSpPr>
            <p:cNvPr id="49" name="TextBox 6"/>
            <p:cNvSpPr txBox="1">
              <a:spLocks noChangeArrowheads="1"/>
            </p:cNvSpPr>
            <p:nvPr/>
          </p:nvSpPr>
          <p:spPr bwMode="auto">
            <a:xfrm>
              <a:off x="6120891" y="6743505"/>
              <a:ext cx="290005"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9</a:t>
              </a:r>
            </a:p>
          </p:txBody>
        </p:sp>
        <p:sp>
          <p:nvSpPr>
            <p:cNvPr id="50" name="TextBox 6"/>
            <p:cNvSpPr txBox="1">
              <a:spLocks noChangeArrowheads="1"/>
            </p:cNvSpPr>
            <p:nvPr/>
          </p:nvSpPr>
          <p:spPr bwMode="auto">
            <a:xfrm>
              <a:off x="6574154" y="6743505"/>
              <a:ext cx="435344"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10</a:t>
              </a:r>
            </a:p>
          </p:txBody>
        </p:sp>
        <p:sp>
          <p:nvSpPr>
            <p:cNvPr id="51" name="TextBox 6"/>
            <p:cNvSpPr txBox="1">
              <a:spLocks noChangeArrowheads="1"/>
            </p:cNvSpPr>
            <p:nvPr/>
          </p:nvSpPr>
          <p:spPr bwMode="auto">
            <a:xfrm>
              <a:off x="7099232" y="6743505"/>
              <a:ext cx="435344"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11</a:t>
              </a:r>
            </a:p>
          </p:txBody>
        </p:sp>
        <p:sp>
          <p:nvSpPr>
            <p:cNvPr id="52" name="TextBox 6"/>
            <p:cNvSpPr txBox="1">
              <a:spLocks noChangeArrowheads="1"/>
            </p:cNvSpPr>
            <p:nvPr/>
          </p:nvSpPr>
          <p:spPr bwMode="auto">
            <a:xfrm>
              <a:off x="7624309" y="6743505"/>
              <a:ext cx="435344"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12</a:t>
              </a:r>
            </a:p>
          </p:txBody>
        </p:sp>
        <p:sp>
          <p:nvSpPr>
            <p:cNvPr id="53" name="TextBox 6"/>
            <p:cNvSpPr txBox="1">
              <a:spLocks noChangeArrowheads="1"/>
            </p:cNvSpPr>
            <p:nvPr/>
          </p:nvSpPr>
          <p:spPr bwMode="auto">
            <a:xfrm>
              <a:off x="8175500" y="6743505"/>
              <a:ext cx="435344" cy="3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13</a:t>
              </a:r>
            </a:p>
          </p:txBody>
        </p:sp>
      </p:grpSp>
      <p:sp>
        <p:nvSpPr>
          <p:cNvPr id="2" name="TextBox 1"/>
          <p:cNvSpPr txBox="1"/>
          <p:nvPr/>
        </p:nvSpPr>
        <p:spPr>
          <a:xfrm>
            <a:off x="3012858" y="3224616"/>
            <a:ext cx="5157220" cy="1497680"/>
          </a:xfrm>
          <a:prstGeom prst="rect">
            <a:avLst/>
          </a:prstGeom>
          <a:noFill/>
        </p:spPr>
        <p:txBody>
          <a:bodyPr wrap="square" rtlCol="0">
            <a:spAutoFit/>
          </a:bodyPr>
          <a:lstStyle/>
          <a:p>
            <a:r>
              <a:rPr lang="en-US" sz="1765" dirty="0">
                <a:solidFill>
                  <a:schemeClr val="tx1">
                    <a:lumMod val="95000"/>
                    <a:lumOff val="5000"/>
                  </a:schemeClr>
                </a:solidFill>
              </a:rPr>
              <a:t>In this application, the working tanks were dirty.  Because of the way monitoring was done, the ClO</a:t>
            </a:r>
            <a:r>
              <a:rPr lang="en-US" sz="1765" baseline="-25000" dirty="0">
                <a:solidFill>
                  <a:schemeClr val="tx1">
                    <a:lumMod val="95000"/>
                    <a:lumOff val="5000"/>
                  </a:schemeClr>
                </a:solidFill>
              </a:rPr>
              <a:t>2</a:t>
            </a:r>
            <a:r>
              <a:rPr lang="en-US" sz="1765" dirty="0">
                <a:solidFill>
                  <a:schemeClr val="tx1">
                    <a:lumMod val="95000"/>
                    <a:lumOff val="5000"/>
                  </a:schemeClr>
                </a:solidFill>
              </a:rPr>
              <a:t> generator responded by increasing treatment until a 3 – 5 ppm residual was achieved </a:t>
            </a:r>
            <a:r>
              <a:rPr lang="en-US" sz="1765" dirty="0" smtClean="0">
                <a:solidFill>
                  <a:schemeClr val="tx1">
                    <a:lumMod val="95000"/>
                    <a:lumOff val="5000"/>
                  </a:schemeClr>
                </a:solidFill>
              </a:rPr>
              <a:t>downstream of the tanks. </a:t>
            </a:r>
            <a:endParaRPr lang="en-US" sz="1765" dirty="0">
              <a:solidFill>
                <a:schemeClr val="tx1">
                  <a:lumMod val="95000"/>
                  <a:lumOff val="5000"/>
                </a:schemeClr>
              </a:solidFill>
            </a:endParaRPr>
          </a:p>
        </p:txBody>
      </p:sp>
      <p:sp>
        <p:nvSpPr>
          <p:cNvPr id="57" name="Title 62"/>
          <p:cNvSpPr>
            <a:spLocks noGrp="1"/>
          </p:cNvSpPr>
          <p:nvPr>
            <p:ph type="title"/>
          </p:nvPr>
        </p:nvSpPr>
        <p:spPr>
          <a:xfrm>
            <a:off x="457200" y="1224744"/>
            <a:ext cx="8686800" cy="714434"/>
          </a:xfrm>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Monitoring &amp; Control</a:t>
            </a:r>
            <a:endParaRPr lang="en-US" dirty="0"/>
          </a:p>
        </p:txBody>
      </p:sp>
      <p:sp>
        <p:nvSpPr>
          <p:cNvPr id="58" name="TextBox 57"/>
          <p:cNvSpPr txBox="1"/>
          <p:nvPr/>
        </p:nvSpPr>
        <p:spPr>
          <a:xfrm>
            <a:off x="513334" y="1879050"/>
            <a:ext cx="8211565" cy="635559"/>
          </a:xfrm>
          <a:prstGeom prst="rect">
            <a:avLst/>
          </a:prstGeom>
          <a:noFill/>
        </p:spPr>
        <p:txBody>
          <a:bodyPr wrap="square" rtlCol="0">
            <a:spAutoFit/>
          </a:bodyPr>
          <a:lstStyle/>
          <a:p>
            <a:r>
              <a:rPr lang="en-US" sz="1765" dirty="0" smtClean="0">
                <a:solidFill>
                  <a:schemeClr val="tx1">
                    <a:lumMod val="95000"/>
                    <a:lumOff val="5000"/>
                  </a:schemeClr>
                </a:solidFill>
              </a:rPr>
              <a:t>Real-time on-line monitoring allows the ClO</a:t>
            </a:r>
            <a:r>
              <a:rPr lang="en-US" sz="1765" baseline="-25000" dirty="0" smtClean="0">
                <a:solidFill>
                  <a:schemeClr val="tx1">
                    <a:lumMod val="95000"/>
                    <a:lumOff val="5000"/>
                  </a:schemeClr>
                </a:solidFill>
              </a:rPr>
              <a:t>2</a:t>
            </a:r>
            <a:r>
              <a:rPr lang="en-US" sz="1765" dirty="0" smtClean="0">
                <a:solidFill>
                  <a:schemeClr val="tx1">
                    <a:lumMod val="95000"/>
                    <a:lumOff val="5000"/>
                  </a:schemeClr>
                </a:solidFill>
              </a:rPr>
              <a:t> generator to respond rapidly to unexpected changes in water quality and flow.</a:t>
            </a:r>
            <a:endParaRPr lang="en-US" sz="1765" dirty="0">
              <a:solidFill>
                <a:schemeClr val="tx1">
                  <a:lumMod val="95000"/>
                  <a:lumOff val="5000"/>
                </a:schemeClr>
              </a:solidFill>
            </a:endParaRPr>
          </a:p>
        </p:txBody>
      </p:sp>
    </p:spTree>
    <p:extLst>
      <p:ext uri="{BB962C8B-B14F-4D97-AF65-F5344CB8AC3E}">
        <p14:creationId xmlns:p14="http://schemas.microsoft.com/office/powerpoint/2010/main" val="10056006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a:spLocks noChangeArrowheads="1"/>
          </p:cNvSpPr>
          <p:nvPr/>
        </p:nvSpPr>
        <p:spPr bwMode="auto">
          <a:xfrm>
            <a:off x="1711874" y="3399783"/>
            <a:ext cx="364016" cy="2959745"/>
          </a:xfrm>
          <a:prstGeom prst="rect">
            <a:avLst/>
          </a:prstGeom>
          <a:solidFill>
            <a:srgbClr val="FF0000">
              <a:alpha val="16000"/>
            </a:srgbClr>
          </a:solidFill>
          <a:ln w="3175">
            <a:solidFill>
              <a:schemeClr val="tx1"/>
            </a:solidFill>
            <a:round/>
            <a:headEnd/>
            <a:tailEnd/>
          </a:ln>
        </p:spPr>
        <p:txBody>
          <a:bodyPr lIns="89896" tIns="44948" rIns="89896" bIns="44948"/>
          <a:lstStyle/>
          <a:p>
            <a:pPr>
              <a:defRPr/>
            </a:pPr>
            <a:endParaRPr lang="en-US" sz="1588"/>
          </a:p>
        </p:txBody>
      </p:sp>
      <p:sp>
        <p:nvSpPr>
          <p:cNvPr id="68" name="Rectangle 1"/>
          <p:cNvSpPr>
            <a:spLocks noChangeArrowheads="1"/>
          </p:cNvSpPr>
          <p:nvPr/>
        </p:nvSpPr>
        <p:spPr bwMode="auto">
          <a:xfrm>
            <a:off x="2180658" y="4891299"/>
            <a:ext cx="364016" cy="1468230"/>
          </a:xfrm>
          <a:prstGeom prst="rect">
            <a:avLst/>
          </a:prstGeom>
          <a:solidFill>
            <a:schemeClr val="accent5">
              <a:lumMod val="75000"/>
              <a:alpha val="16000"/>
            </a:schemeClr>
          </a:solidFill>
          <a:ln w="3175">
            <a:solidFill>
              <a:schemeClr val="tx1"/>
            </a:solidFill>
            <a:round/>
            <a:headEnd/>
            <a:tailEnd/>
          </a:ln>
        </p:spPr>
        <p:txBody>
          <a:bodyPr lIns="89896" tIns="44948" rIns="89896" bIns="44948"/>
          <a:lstStyle/>
          <a:p>
            <a:pPr>
              <a:defRPr/>
            </a:pPr>
            <a:endParaRPr lang="en-US" sz="1588"/>
          </a:p>
        </p:txBody>
      </p:sp>
      <p:sp>
        <p:nvSpPr>
          <p:cNvPr id="69" name="Rectangle 1"/>
          <p:cNvSpPr>
            <a:spLocks noChangeArrowheads="1"/>
          </p:cNvSpPr>
          <p:nvPr/>
        </p:nvSpPr>
        <p:spPr bwMode="auto">
          <a:xfrm>
            <a:off x="2649441" y="5657047"/>
            <a:ext cx="364016" cy="702479"/>
          </a:xfrm>
          <a:prstGeom prst="rect">
            <a:avLst/>
          </a:prstGeom>
          <a:solidFill>
            <a:schemeClr val="accent5">
              <a:lumMod val="40000"/>
              <a:lumOff val="60000"/>
              <a:alpha val="16000"/>
            </a:schemeClr>
          </a:solidFill>
          <a:ln w="3175">
            <a:solidFill>
              <a:schemeClr val="tx1"/>
            </a:solidFill>
            <a:round/>
            <a:headEnd/>
            <a:tailEnd/>
          </a:ln>
        </p:spPr>
        <p:txBody>
          <a:bodyPr lIns="89896" tIns="44948" rIns="89896" bIns="44948"/>
          <a:lstStyle/>
          <a:p>
            <a:pPr>
              <a:defRPr/>
            </a:pPr>
            <a:endParaRPr lang="en-US" sz="1588"/>
          </a:p>
        </p:txBody>
      </p:sp>
      <p:sp>
        <p:nvSpPr>
          <p:cNvPr id="38" name="TextBox 1"/>
          <p:cNvSpPr txBox="1">
            <a:spLocks noChangeArrowheads="1"/>
          </p:cNvSpPr>
          <p:nvPr/>
        </p:nvSpPr>
        <p:spPr bwMode="auto">
          <a:xfrm>
            <a:off x="4387388" y="6435166"/>
            <a:ext cx="805717" cy="31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941" b="1" dirty="0">
                <a:solidFill>
                  <a:schemeClr val="tx1">
                    <a:lumMod val="95000"/>
                    <a:lumOff val="5000"/>
                  </a:schemeClr>
                </a:solidFill>
                <a:latin typeface="Arial" charset="0"/>
                <a:cs typeface="Arial" charset="0"/>
              </a:rPr>
              <a:t>Stage</a:t>
            </a:r>
          </a:p>
        </p:txBody>
      </p:sp>
      <p:sp>
        <p:nvSpPr>
          <p:cNvPr id="4" name="TextBox 1"/>
          <p:cNvSpPr txBox="1">
            <a:spLocks noChangeArrowheads="1"/>
          </p:cNvSpPr>
          <p:nvPr/>
        </p:nvSpPr>
        <p:spPr bwMode="auto">
          <a:xfrm rot="16200000">
            <a:off x="-495814" y="4408932"/>
            <a:ext cx="2380794" cy="36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941" b="1" dirty="0">
                <a:solidFill>
                  <a:schemeClr val="tx1">
                    <a:lumMod val="95000"/>
                    <a:lumOff val="5000"/>
                  </a:schemeClr>
                </a:solidFill>
                <a:latin typeface="Arial" charset="0"/>
                <a:cs typeface="Arial" charset="0"/>
              </a:rPr>
              <a:t>ClO</a:t>
            </a:r>
            <a:r>
              <a:rPr lang="en-US" sz="1941" b="1" baseline="-25000" dirty="0">
                <a:solidFill>
                  <a:schemeClr val="tx1">
                    <a:lumMod val="95000"/>
                    <a:lumOff val="5000"/>
                  </a:schemeClr>
                </a:solidFill>
                <a:latin typeface="Arial" charset="0"/>
                <a:cs typeface="Arial" charset="0"/>
              </a:rPr>
              <a:t>2</a:t>
            </a:r>
            <a:r>
              <a:rPr lang="en-US" sz="1941" b="1" dirty="0">
                <a:solidFill>
                  <a:schemeClr val="tx1">
                    <a:lumMod val="95000"/>
                    <a:lumOff val="5000"/>
                  </a:schemeClr>
                </a:solidFill>
                <a:latin typeface="Arial" charset="0"/>
                <a:cs typeface="Arial" charset="0"/>
              </a:rPr>
              <a:t> Dosage (ppm)</a:t>
            </a:r>
          </a:p>
        </p:txBody>
      </p:sp>
      <p:cxnSp>
        <p:nvCxnSpPr>
          <p:cNvPr id="8" name="Straight Connector 7"/>
          <p:cNvCxnSpPr/>
          <p:nvPr/>
        </p:nvCxnSpPr>
        <p:spPr bwMode="auto">
          <a:xfrm>
            <a:off x="1347858" y="3898054"/>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1347858" y="4395004"/>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a:off x="1347858" y="4891954"/>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1347858" y="5388902"/>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1347858" y="3401106"/>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1347858" y="2904156"/>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1358823" y="5885853"/>
            <a:ext cx="260012" cy="0"/>
          </a:xfrm>
          <a:prstGeom prst="line">
            <a:avLst/>
          </a:prstGeom>
          <a:blipFill dpi="0" rotWithShape="0">
            <a:blip r:embed="rId3"/>
            <a:srcRect/>
            <a:tile tx="0" ty="0" sx="100000" sy="100000" flip="none" algn="tl"/>
          </a:blip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9" name="Group 28"/>
          <p:cNvGrpSpPr/>
          <p:nvPr/>
        </p:nvGrpSpPr>
        <p:grpSpPr>
          <a:xfrm>
            <a:off x="932907" y="2730500"/>
            <a:ext cx="399468" cy="3795601"/>
            <a:chOff x="822631" y="1294288"/>
            <a:chExt cx="411573" cy="4557123"/>
          </a:xfrm>
        </p:grpSpPr>
        <p:sp>
          <p:nvSpPr>
            <p:cNvPr id="30" name="TextBox 6"/>
            <p:cNvSpPr txBox="1">
              <a:spLocks noChangeArrowheads="1"/>
            </p:cNvSpPr>
            <p:nvPr/>
          </p:nvSpPr>
          <p:spPr bwMode="auto">
            <a:xfrm>
              <a:off x="931635" y="5485333"/>
              <a:ext cx="300918"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0</a:t>
              </a:r>
            </a:p>
          </p:txBody>
        </p:sp>
        <p:sp>
          <p:nvSpPr>
            <p:cNvPr id="31" name="TextBox 6"/>
            <p:cNvSpPr txBox="1">
              <a:spLocks noChangeArrowheads="1"/>
            </p:cNvSpPr>
            <p:nvPr/>
          </p:nvSpPr>
          <p:spPr bwMode="auto">
            <a:xfrm>
              <a:off x="822631" y="4283558"/>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20</a:t>
              </a:r>
            </a:p>
          </p:txBody>
        </p:sp>
        <p:sp>
          <p:nvSpPr>
            <p:cNvPr id="32" name="TextBox 6"/>
            <p:cNvSpPr txBox="1">
              <a:spLocks noChangeArrowheads="1"/>
            </p:cNvSpPr>
            <p:nvPr/>
          </p:nvSpPr>
          <p:spPr bwMode="auto">
            <a:xfrm>
              <a:off x="822631" y="1892143"/>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60</a:t>
              </a:r>
            </a:p>
          </p:txBody>
        </p:sp>
        <p:sp>
          <p:nvSpPr>
            <p:cNvPr id="33" name="TextBox 6"/>
            <p:cNvSpPr txBox="1">
              <a:spLocks noChangeArrowheads="1"/>
            </p:cNvSpPr>
            <p:nvPr/>
          </p:nvSpPr>
          <p:spPr bwMode="auto">
            <a:xfrm>
              <a:off x="822631" y="3087849"/>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40</a:t>
              </a:r>
            </a:p>
          </p:txBody>
        </p:sp>
        <p:sp>
          <p:nvSpPr>
            <p:cNvPr id="34" name="TextBox 6"/>
            <p:cNvSpPr txBox="1">
              <a:spLocks noChangeArrowheads="1"/>
            </p:cNvSpPr>
            <p:nvPr/>
          </p:nvSpPr>
          <p:spPr bwMode="auto">
            <a:xfrm>
              <a:off x="822631" y="4881413"/>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10</a:t>
              </a:r>
            </a:p>
          </p:txBody>
        </p:sp>
        <p:sp>
          <p:nvSpPr>
            <p:cNvPr id="35" name="TextBox 6"/>
            <p:cNvSpPr txBox="1">
              <a:spLocks noChangeArrowheads="1"/>
            </p:cNvSpPr>
            <p:nvPr/>
          </p:nvSpPr>
          <p:spPr bwMode="auto">
            <a:xfrm>
              <a:off x="822631" y="3685704"/>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30</a:t>
              </a:r>
            </a:p>
          </p:txBody>
        </p:sp>
        <p:sp>
          <p:nvSpPr>
            <p:cNvPr id="36" name="TextBox 6"/>
            <p:cNvSpPr txBox="1">
              <a:spLocks noChangeArrowheads="1"/>
            </p:cNvSpPr>
            <p:nvPr/>
          </p:nvSpPr>
          <p:spPr bwMode="auto">
            <a:xfrm>
              <a:off x="822631" y="2489997"/>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50</a:t>
              </a:r>
            </a:p>
          </p:txBody>
        </p:sp>
        <p:sp>
          <p:nvSpPr>
            <p:cNvPr id="37" name="TextBox 6"/>
            <p:cNvSpPr txBox="1">
              <a:spLocks noChangeArrowheads="1"/>
            </p:cNvSpPr>
            <p:nvPr/>
          </p:nvSpPr>
          <p:spPr bwMode="auto">
            <a:xfrm>
              <a:off x="822631" y="1294288"/>
              <a:ext cx="411573" cy="36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dirty="0">
                  <a:solidFill>
                    <a:schemeClr val="tx1">
                      <a:lumMod val="95000"/>
                      <a:lumOff val="5000"/>
                    </a:schemeClr>
                  </a:solidFill>
                </a:rPr>
                <a:t>70</a:t>
              </a:r>
            </a:p>
          </p:txBody>
        </p:sp>
      </p:grpSp>
      <p:sp>
        <p:nvSpPr>
          <p:cNvPr id="2" name="TextBox 1"/>
          <p:cNvSpPr txBox="1"/>
          <p:nvPr/>
        </p:nvSpPr>
        <p:spPr>
          <a:xfrm>
            <a:off x="3013457" y="3101554"/>
            <a:ext cx="5240881" cy="1450397"/>
          </a:xfrm>
          <a:prstGeom prst="rect">
            <a:avLst/>
          </a:prstGeom>
          <a:noFill/>
        </p:spPr>
        <p:txBody>
          <a:bodyPr wrap="square" rtlCol="0">
            <a:spAutoFit/>
          </a:bodyPr>
          <a:lstStyle/>
          <a:p>
            <a:r>
              <a:rPr lang="en-US" sz="1765" dirty="0" smtClean="0">
                <a:solidFill>
                  <a:schemeClr val="tx1">
                    <a:lumMod val="95000"/>
                    <a:lumOff val="5000"/>
                  </a:schemeClr>
                </a:solidFill>
              </a:rPr>
              <a:t>...then it will take, according to this real-world example, 10 stages before the ClO</a:t>
            </a:r>
            <a:r>
              <a:rPr lang="en-US" sz="1765" baseline="-25000" dirty="0" smtClean="0">
                <a:solidFill>
                  <a:schemeClr val="tx1">
                    <a:lumMod val="95000"/>
                    <a:lumOff val="5000"/>
                  </a:schemeClr>
                </a:solidFill>
              </a:rPr>
              <a:t>2</a:t>
            </a:r>
            <a:r>
              <a:rPr lang="en-US" sz="1765" dirty="0" smtClean="0">
                <a:solidFill>
                  <a:schemeClr val="tx1">
                    <a:lumMod val="95000"/>
                    <a:lumOff val="5000"/>
                  </a:schemeClr>
                </a:solidFill>
              </a:rPr>
              <a:t> meets the demand of both bulk water and sludge in working tanks.  Thus 10 of 14 stages will not receive well-disinfected water.</a:t>
            </a:r>
            <a:endParaRPr lang="en-US" sz="1765" dirty="0">
              <a:solidFill>
                <a:schemeClr val="tx1">
                  <a:lumMod val="95000"/>
                  <a:lumOff val="5000"/>
                </a:schemeClr>
              </a:solidFill>
            </a:endParaRPr>
          </a:p>
        </p:txBody>
      </p:sp>
      <p:sp>
        <p:nvSpPr>
          <p:cNvPr id="63" name="Title 62"/>
          <p:cNvSpPr>
            <a:spLocks noGrp="1"/>
          </p:cNvSpPr>
          <p:nvPr>
            <p:ph type="title"/>
          </p:nvPr>
        </p:nvSpPr>
        <p:spPr>
          <a:xfrm>
            <a:off x="457200" y="1224744"/>
            <a:ext cx="8686800" cy="714434"/>
          </a:xfrm>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What Happens If</a:t>
            </a:r>
            <a:endParaRPr lang="en-US" dirty="0"/>
          </a:p>
        </p:txBody>
      </p:sp>
      <p:sp>
        <p:nvSpPr>
          <p:cNvPr id="65" name="TextBox 64"/>
          <p:cNvSpPr txBox="1"/>
          <p:nvPr/>
        </p:nvSpPr>
        <p:spPr>
          <a:xfrm>
            <a:off x="513335" y="1879050"/>
            <a:ext cx="6269292" cy="363946"/>
          </a:xfrm>
          <a:prstGeom prst="rect">
            <a:avLst/>
          </a:prstGeom>
          <a:noFill/>
        </p:spPr>
        <p:txBody>
          <a:bodyPr wrap="square" rtlCol="0">
            <a:spAutoFit/>
          </a:bodyPr>
          <a:lstStyle/>
          <a:p>
            <a:r>
              <a:rPr lang="en-US" sz="1765" dirty="0" smtClean="0">
                <a:solidFill>
                  <a:schemeClr val="tx1">
                    <a:lumMod val="95000"/>
                    <a:lumOff val="5000"/>
                  </a:schemeClr>
                </a:solidFill>
              </a:rPr>
              <a:t>If monitoring is done before the working tanks...</a:t>
            </a:r>
            <a:endParaRPr lang="en-US" sz="1765" dirty="0">
              <a:solidFill>
                <a:schemeClr val="tx1">
                  <a:lumMod val="95000"/>
                  <a:lumOff val="5000"/>
                </a:schemeClr>
              </a:solidFill>
            </a:endParaRPr>
          </a:p>
        </p:txBody>
      </p:sp>
      <p:grpSp>
        <p:nvGrpSpPr>
          <p:cNvPr id="39" name="Group 38"/>
          <p:cNvGrpSpPr/>
          <p:nvPr/>
        </p:nvGrpSpPr>
        <p:grpSpPr>
          <a:xfrm>
            <a:off x="1711399" y="5909109"/>
            <a:ext cx="6458679" cy="473887"/>
            <a:chOff x="1711399" y="5871009"/>
            <a:chExt cx="6458679" cy="473887"/>
          </a:xfrm>
        </p:grpSpPr>
        <p:sp>
          <p:nvSpPr>
            <p:cNvPr id="7" name="Rectangle 1"/>
            <p:cNvSpPr>
              <a:spLocks noChangeArrowheads="1"/>
            </p:cNvSpPr>
            <p:nvPr/>
          </p:nvSpPr>
          <p:spPr bwMode="auto">
            <a:xfrm>
              <a:off x="7806062" y="5871009"/>
              <a:ext cx="364016" cy="473887"/>
            </a:xfrm>
            <a:prstGeom prst="rect">
              <a:avLst/>
            </a:prstGeom>
            <a:solidFill>
              <a:srgbClr val="CCFF66"/>
            </a:solidFill>
            <a:ln w="3175">
              <a:solidFill>
                <a:schemeClr val="tx1"/>
              </a:solidFill>
              <a:round/>
              <a:headEnd/>
              <a:tailEnd/>
            </a:ln>
          </p:spPr>
          <p:txBody>
            <a:bodyPr lIns="89896" tIns="44948" rIns="89896" bIns="44948"/>
            <a:lstStyle/>
            <a:p>
              <a:pPr>
                <a:defRPr/>
              </a:pPr>
              <a:endParaRPr lang="en-US" sz="1588"/>
            </a:p>
          </p:txBody>
        </p:sp>
        <p:sp>
          <p:nvSpPr>
            <p:cNvPr id="18" name="Rectangle 1"/>
            <p:cNvSpPr>
              <a:spLocks noChangeArrowheads="1"/>
            </p:cNvSpPr>
            <p:nvPr/>
          </p:nvSpPr>
          <p:spPr bwMode="auto">
            <a:xfrm>
              <a:off x="3118224" y="5871009"/>
              <a:ext cx="364016" cy="473887"/>
            </a:xfrm>
            <a:prstGeom prst="rect">
              <a:avLst/>
            </a:prstGeom>
            <a:solidFill>
              <a:srgbClr val="FF0000"/>
            </a:solidFill>
            <a:ln w="3175">
              <a:solidFill>
                <a:schemeClr val="tx1"/>
              </a:solidFill>
              <a:round/>
              <a:headEnd/>
              <a:tailEnd/>
            </a:ln>
          </p:spPr>
          <p:txBody>
            <a:bodyPr/>
            <a:lstStyle/>
            <a:p>
              <a:pPr>
                <a:defRPr/>
              </a:pPr>
              <a:endParaRPr lang="en-US" sz="1588"/>
            </a:p>
          </p:txBody>
        </p:sp>
        <p:sp>
          <p:nvSpPr>
            <p:cNvPr id="19" name="Rectangle 1"/>
            <p:cNvSpPr>
              <a:spLocks noChangeArrowheads="1"/>
            </p:cNvSpPr>
            <p:nvPr/>
          </p:nvSpPr>
          <p:spPr bwMode="auto">
            <a:xfrm>
              <a:off x="3587007" y="5871009"/>
              <a:ext cx="364016" cy="473887"/>
            </a:xfrm>
            <a:prstGeom prst="rect">
              <a:avLst/>
            </a:prstGeom>
            <a:solidFill>
              <a:srgbClr val="FF0000"/>
            </a:solidFill>
            <a:ln w="3175">
              <a:solidFill>
                <a:schemeClr val="tx1"/>
              </a:solidFill>
              <a:round/>
              <a:headEnd/>
              <a:tailEnd/>
            </a:ln>
          </p:spPr>
          <p:txBody>
            <a:bodyPr/>
            <a:lstStyle/>
            <a:p>
              <a:pPr>
                <a:defRPr/>
              </a:pPr>
              <a:endParaRPr lang="en-US" sz="1588"/>
            </a:p>
          </p:txBody>
        </p:sp>
        <p:sp>
          <p:nvSpPr>
            <p:cNvPr id="20" name="Rectangle 1"/>
            <p:cNvSpPr>
              <a:spLocks noChangeArrowheads="1"/>
            </p:cNvSpPr>
            <p:nvPr/>
          </p:nvSpPr>
          <p:spPr bwMode="auto">
            <a:xfrm>
              <a:off x="4055791" y="5871009"/>
              <a:ext cx="364016" cy="473887"/>
            </a:xfrm>
            <a:prstGeom prst="rect">
              <a:avLst/>
            </a:prstGeom>
            <a:solidFill>
              <a:srgbClr val="FF0000"/>
            </a:solidFill>
            <a:ln w="3175">
              <a:solidFill>
                <a:schemeClr val="tx1"/>
              </a:solidFill>
              <a:round/>
              <a:headEnd/>
              <a:tailEnd/>
            </a:ln>
          </p:spPr>
          <p:txBody>
            <a:bodyPr/>
            <a:lstStyle/>
            <a:p>
              <a:pPr>
                <a:defRPr/>
              </a:pPr>
              <a:endParaRPr lang="en-US" sz="1588"/>
            </a:p>
          </p:txBody>
        </p:sp>
        <p:sp>
          <p:nvSpPr>
            <p:cNvPr id="21" name="Rectangle 1"/>
            <p:cNvSpPr>
              <a:spLocks noChangeArrowheads="1"/>
            </p:cNvSpPr>
            <p:nvPr/>
          </p:nvSpPr>
          <p:spPr bwMode="auto">
            <a:xfrm>
              <a:off x="4524574" y="5871009"/>
              <a:ext cx="364016" cy="473887"/>
            </a:xfrm>
            <a:prstGeom prst="rect">
              <a:avLst/>
            </a:prstGeom>
            <a:solidFill>
              <a:srgbClr val="C07978"/>
            </a:solidFill>
            <a:ln w="3175">
              <a:solidFill>
                <a:schemeClr val="tx1"/>
              </a:solidFill>
              <a:round/>
              <a:headEnd/>
              <a:tailEnd/>
            </a:ln>
          </p:spPr>
          <p:txBody>
            <a:bodyPr/>
            <a:lstStyle/>
            <a:p>
              <a:pPr>
                <a:defRPr/>
              </a:pPr>
              <a:endParaRPr lang="en-US" sz="1588"/>
            </a:p>
          </p:txBody>
        </p:sp>
        <p:sp>
          <p:nvSpPr>
            <p:cNvPr id="22" name="Rectangle 1"/>
            <p:cNvSpPr>
              <a:spLocks noChangeArrowheads="1"/>
            </p:cNvSpPr>
            <p:nvPr/>
          </p:nvSpPr>
          <p:spPr bwMode="auto">
            <a:xfrm>
              <a:off x="4993358" y="5871009"/>
              <a:ext cx="364016" cy="473887"/>
            </a:xfrm>
            <a:prstGeom prst="rect">
              <a:avLst/>
            </a:prstGeom>
            <a:solidFill>
              <a:srgbClr val="C07978"/>
            </a:solidFill>
            <a:ln w="3175">
              <a:solidFill>
                <a:schemeClr val="tx1"/>
              </a:solidFill>
              <a:round/>
              <a:headEnd/>
              <a:tailEnd/>
            </a:ln>
          </p:spPr>
          <p:txBody>
            <a:bodyPr/>
            <a:lstStyle/>
            <a:p>
              <a:pPr>
                <a:defRPr/>
              </a:pPr>
              <a:endParaRPr lang="en-US" sz="1588"/>
            </a:p>
          </p:txBody>
        </p:sp>
        <p:sp>
          <p:nvSpPr>
            <p:cNvPr id="23" name="Rectangle 1"/>
            <p:cNvSpPr>
              <a:spLocks noChangeArrowheads="1"/>
            </p:cNvSpPr>
            <p:nvPr/>
          </p:nvSpPr>
          <p:spPr bwMode="auto">
            <a:xfrm>
              <a:off x="5462141" y="5871009"/>
              <a:ext cx="364016" cy="473887"/>
            </a:xfrm>
            <a:prstGeom prst="rect">
              <a:avLst/>
            </a:prstGeom>
            <a:solidFill>
              <a:srgbClr val="C07978"/>
            </a:solidFill>
            <a:ln w="3175">
              <a:solidFill>
                <a:schemeClr val="tx1"/>
              </a:solidFill>
              <a:round/>
              <a:headEnd/>
              <a:tailEnd/>
            </a:ln>
          </p:spPr>
          <p:txBody>
            <a:bodyPr/>
            <a:lstStyle/>
            <a:p>
              <a:pPr>
                <a:defRPr/>
              </a:pPr>
              <a:endParaRPr lang="en-US" sz="1588"/>
            </a:p>
          </p:txBody>
        </p:sp>
        <p:sp>
          <p:nvSpPr>
            <p:cNvPr id="24" name="Rectangle 1"/>
            <p:cNvSpPr>
              <a:spLocks noChangeArrowheads="1"/>
            </p:cNvSpPr>
            <p:nvPr/>
          </p:nvSpPr>
          <p:spPr bwMode="auto">
            <a:xfrm>
              <a:off x="5930925" y="5871009"/>
              <a:ext cx="364016" cy="473887"/>
            </a:xfrm>
            <a:prstGeom prst="rect">
              <a:avLst/>
            </a:prstGeom>
            <a:solidFill>
              <a:srgbClr val="FFC000"/>
            </a:solidFill>
            <a:ln w="3175">
              <a:solidFill>
                <a:schemeClr val="tx1"/>
              </a:solidFill>
              <a:round/>
              <a:headEnd/>
              <a:tailEnd/>
            </a:ln>
          </p:spPr>
          <p:txBody>
            <a:bodyPr/>
            <a:lstStyle/>
            <a:p>
              <a:pPr>
                <a:defRPr/>
              </a:pPr>
              <a:endParaRPr lang="en-US" sz="1588"/>
            </a:p>
          </p:txBody>
        </p:sp>
        <p:sp>
          <p:nvSpPr>
            <p:cNvPr id="25" name="Rectangle 1"/>
            <p:cNvSpPr>
              <a:spLocks noChangeArrowheads="1"/>
            </p:cNvSpPr>
            <p:nvPr/>
          </p:nvSpPr>
          <p:spPr bwMode="auto">
            <a:xfrm>
              <a:off x="6399708" y="5871009"/>
              <a:ext cx="364016" cy="473887"/>
            </a:xfrm>
            <a:prstGeom prst="rect">
              <a:avLst/>
            </a:prstGeom>
            <a:solidFill>
              <a:srgbClr val="CCFF66"/>
            </a:solidFill>
            <a:ln w="3175">
              <a:solidFill>
                <a:schemeClr val="tx1"/>
              </a:solidFill>
              <a:round/>
              <a:headEnd/>
              <a:tailEnd/>
            </a:ln>
          </p:spPr>
          <p:txBody>
            <a:bodyPr/>
            <a:lstStyle/>
            <a:p>
              <a:pPr>
                <a:defRPr/>
              </a:pPr>
              <a:endParaRPr lang="en-US" sz="1588"/>
            </a:p>
          </p:txBody>
        </p:sp>
        <p:sp>
          <p:nvSpPr>
            <p:cNvPr id="26" name="Rectangle 1"/>
            <p:cNvSpPr>
              <a:spLocks noChangeArrowheads="1"/>
            </p:cNvSpPr>
            <p:nvPr/>
          </p:nvSpPr>
          <p:spPr bwMode="auto">
            <a:xfrm>
              <a:off x="6868491" y="5871009"/>
              <a:ext cx="364016" cy="473887"/>
            </a:xfrm>
            <a:prstGeom prst="rect">
              <a:avLst/>
            </a:prstGeom>
            <a:solidFill>
              <a:srgbClr val="CCFF66"/>
            </a:solidFill>
            <a:ln w="3175">
              <a:solidFill>
                <a:schemeClr val="tx1"/>
              </a:solidFill>
              <a:round/>
              <a:headEnd/>
              <a:tailEnd/>
            </a:ln>
          </p:spPr>
          <p:txBody>
            <a:bodyPr/>
            <a:lstStyle/>
            <a:p>
              <a:pPr>
                <a:defRPr/>
              </a:pPr>
              <a:endParaRPr lang="en-US" sz="1588"/>
            </a:p>
          </p:txBody>
        </p:sp>
        <p:sp>
          <p:nvSpPr>
            <p:cNvPr id="27" name="Rectangle 1"/>
            <p:cNvSpPr>
              <a:spLocks noChangeArrowheads="1"/>
            </p:cNvSpPr>
            <p:nvPr/>
          </p:nvSpPr>
          <p:spPr bwMode="auto">
            <a:xfrm>
              <a:off x="7337275" y="5871009"/>
              <a:ext cx="364016" cy="473887"/>
            </a:xfrm>
            <a:prstGeom prst="rect">
              <a:avLst/>
            </a:prstGeom>
            <a:solidFill>
              <a:srgbClr val="CCFF66"/>
            </a:solidFill>
            <a:ln w="3175">
              <a:solidFill>
                <a:schemeClr val="tx1"/>
              </a:solidFill>
              <a:round/>
              <a:headEnd/>
              <a:tailEnd/>
            </a:ln>
          </p:spPr>
          <p:txBody>
            <a:bodyPr/>
            <a:lstStyle/>
            <a:p>
              <a:pPr>
                <a:defRPr/>
              </a:pPr>
              <a:endParaRPr lang="en-US" sz="1588"/>
            </a:p>
          </p:txBody>
        </p:sp>
        <p:sp>
          <p:nvSpPr>
            <p:cNvPr id="56" name="Rectangle 55"/>
            <p:cNvSpPr>
              <a:spLocks noChangeArrowheads="1"/>
            </p:cNvSpPr>
            <p:nvPr/>
          </p:nvSpPr>
          <p:spPr bwMode="auto">
            <a:xfrm>
              <a:off x="1711399" y="5871009"/>
              <a:ext cx="364016" cy="473887"/>
            </a:xfrm>
            <a:prstGeom prst="rect">
              <a:avLst/>
            </a:prstGeom>
            <a:solidFill>
              <a:srgbClr val="FF0000"/>
            </a:solidFill>
            <a:ln w="3175">
              <a:solidFill>
                <a:schemeClr val="tx1"/>
              </a:solidFill>
              <a:round/>
              <a:headEnd/>
              <a:tailEnd/>
            </a:ln>
          </p:spPr>
          <p:txBody>
            <a:bodyPr/>
            <a:lstStyle/>
            <a:p>
              <a:pPr>
                <a:defRPr/>
              </a:pPr>
              <a:endParaRPr lang="en-US" sz="1588"/>
            </a:p>
          </p:txBody>
        </p:sp>
        <p:sp>
          <p:nvSpPr>
            <p:cNvPr id="57" name="Rectangle 56"/>
            <p:cNvSpPr>
              <a:spLocks noChangeArrowheads="1"/>
            </p:cNvSpPr>
            <p:nvPr/>
          </p:nvSpPr>
          <p:spPr bwMode="auto">
            <a:xfrm>
              <a:off x="2181299" y="5871009"/>
              <a:ext cx="364016" cy="473887"/>
            </a:xfrm>
            <a:prstGeom prst="rect">
              <a:avLst/>
            </a:prstGeom>
            <a:solidFill>
              <a:srgbClr val="FF0000"/>
            </a:solidFill>
            <a:ln w="3175">
              <a:solidFill>
                <a:schemeClr val="tx1"/>
              </a:solidFill>
              <a:round/>
              <a:headEnd/>
              <a:tailEnd/>
            </a:ln>
          </p:spPr>
          <p:txBody>
            <a:bodyPr/>
            <a:lstStyle/>
            <a:p>
              <a:pPr>
                <a:defRPr/>
              </a:pPr>
              <a:endParaRPr lang="en-US" sz="1588"/>
            </a:p>
          </p:txBody>
        </p:sp>
        <p:sp>
          <p:nvSpPr>
            <p:cNvPr id="58" name="Rectangle 57"/>
            <p:cNvSpPr>
              <a:spLocks noChangeArrowheads="1"/>
            </p:cNvSpPr>
            <p:nvPr/>
          </p:nvSpPr>
          <p:spPr bwMode="auto">
            <a:xfrm>
              <a:off x="2651199" y="5871009"/>
              <a:ext cx="364016" cy="473887"/>
            </a:xfrm>
            <a:prstGeom prst="rect">
              <a:avLst/>
            </a:prstGeom>
            <a:solidFill>
              <a:srgbClr val="FF0000"/>
            </a:solidFill>
            <a:ln w="3175">
              <a:solidFill>
                <a:schemeClr val="tx1"/>
              </a:solidFill>
              <a:round/>
              <a:headEnd/>
              <a:tailEnd/>
            </a:ln>
          </p:spPr>
          <p:txBody>
            <a:bodyPr/>
            <a:lstStyle/>
            <a:p>
              <a:pPr>
                <a:defRPr/>
              </a:pPr>
              <a:endParaRPr lang="en-US" sz="1588"/>
            </a:p>
          </p:txBody>
        </p:sp>
      </p:grpSp>
      <p:grpSp>
        <p:nvGrpSpPr>
          <p:cNvPr id="5" name="Group 4"/>
          <p:cNvGrpSpPr/>
          <p:nvPr/>
        </p:nvGrpSpPr>
        <p:grpSpPr>
          <a:xfrm>
            <a:off x="1765464" y="6053826"/>
            <a:ext cx="6416135" cy="280558"/>
            <a:chOff x="1765464" y="6053826"/>
            <a:chExt cx="6416135" cy="280558"/>
          </a:xfrm>
        </p:grpSpPr>
        <p:sp>
          <p:nvSpPr>
            <p:cNvPr id="41" name="TextBox 6"/>
            <p:cNvSpPr txBox="1">
              <a:spLocks noChangeArrowheads="1"/>
            </p:cNvSpPr>
            <p:nvPr/>
          </p:nvSpPr>
          <p:spPr bwMode="auto">
            <a:xfrm>
              <a:off x="7799935" y="6053826"/>
              <a:ext cx="381664"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14</a:t>
              </a:r>
            </a:p>
          </p:txBody>
        </p:sp>
        <p:sp>
          <p:nvSpPr>
            <p:cNvPr id="44" name="TextBox 6"/>
            <p:cNvSpPr txBox="1">
              <a:spLocks noChangeArrowheads="1"/>
            </p:cNvSpPr>
            <p:nvPr/>
          </p:nvSpPr>
          <p:spPr bwMode="auto">
            <a:xfrm>
              <a:off x="3155375"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4</a:t>
              </a:r>
            </a:p>
          </p:txBody>
        </p:sp>
        <p:sp>
          <p:nvSpPr>
            <p:cNvPr id="45" name="TextBox 6"/>
            <p:cNvSpPr txBox="1">
              <a:spLocks noChangeArrowheads="1"/>
            </p:cNvSpPr>
            <p:nvPr/>
          </p:nvSpPr>
          <p:spPr bwMode="auto">
            <a:xfrm>
              <a:off x="3618678"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5</a:t>
              </a:r>
            </a:p>
          </p:txBody>
        </p:sp>
        <p:sp>
          <p:nvSpPr>
            <p:cNvPr id="46" name="TextBox 6"/>
            <p:cNvSpPr txBox="1">
              <a:spLocks noChangeArrowheads="1"/>
            </p:cNvSpPr>
            <p:nvPr/>
          </p:nvSpPr>
          <p:spPr bwMode="auto">
            <a:xfrm>
              <a:off x="4081981"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6</a:t>
              </a:r>
            </a:p>
          </p:txBody>
        </p:sp>
        <p:sp>
          <p:nvSpPr>
            <p:cNvPr id="47" name="TextBox 6"/>
            <p:cNvSpPr txBox="1">
              <a:spLocks noChangeArrowheads="1"/>
            </p:cNvSpPr>
            <p:nvPr/>
          </p:nvSpPr>
          <p:spPr bwMode="auto">
            <a:xfrm>
              <a:off x="4585608"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7</a:t>
              </a:r>
            </a:p>
          </p:txBody>
        </p:sp>
        <p:sp>
          <p:nvSpPr>
            <p:cNvPr id="48" name="TextBox 6"/>
            <p:cNvSpPr txBox="1">
              <a:spLocks noChangeArrowheads="1"/>
            </p:cNvSpPr>
            <p:nvPr/>
          </p:nvSpPr>
          <p:spPr bwMode="auto">
            <a:xfrm>
              <a:off x="5060432"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8</a:t>
              </a:r>
            </a:p>
          </p:txBody>
        </p:sp>
        <p:sp>
          <p:nvSpPr>
            <p:cNvPr id="49" name="TextBox 6"/>
            <p:cNvSpPr txBox="1">
              <a:spLocks noChangeArrowheads="1"/>
            </p:cNvSpPr>
            <p:nvPr/>
          </p:nvSpPr>
          <p:spPr bwMode="auto">
            <a:xfrm>
              <a:off x="5535257"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9</a:t>
              </a:r>
            </a:p>
          </p:txBody>
        </p:sp>
        <p:sp>
          <p:nvSpPr>
            <p:cNvPr id="50" name="TextBox 6"/>
            <p:cNvSpPr txBox="1">
              <a:spLocks noChangeArrowheads="1"/>
            </p:cNvSpPr>
            <p:nvPr/>
          </p:nvSpPr>
          <p:spPr bwMode="auto">
            <a:xfrm>
              <a:off x="5935195" y="6054287"/>
              <a:ext cx="38412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10</a:t>
              </a:r>
            </a:p>
          </p:txBody>
        </p:sp>
        <p:sp>
          <p:nvSpPr>
            <p:cNvPr id="51" name="TextBox 6"/>
            <p:cNvSpPr txBox="1">
              <a:spLocks noChangeArrowheads="1"/>
            </p:cNvSpPr>
            <p:nvPr/>
          </p:nvSpPr>
          <p:spPr bwMode="auto">
            <a:xfrm>
              <a:off x="6398499" y="6054287"/>
              <a:ext cx="38412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11</a:t>
              </a:r>
            </a:p>
          </p:txBody>
        </p:sp>
        <p:sp>
          <p:nvSpPr>
            <p:cNvPr id="52" name="TextBox 6"/>
            <p:cNvSpPr txBox="1">
              <a:spLocks noChangeArrowheads="1"/>
            </p:cNvSpPr>
            <p:nvPr/>
          </p:nvSpPr>
          <p:spPr bwMode="auto">
            <a:xfrm>
              <a:off x="6861802" y="6054287"/>
              <a:ext cx="38412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12</a:t>
              </a:r>
            </a:p>
          </p:txBody>
        </p:sp>
        <p:sp>
          <p:nvSpPr>
            <p:cNvPr id="53" name="TextBox 6"/>
            <p:cNvSpPr txBox="1">
              <a:spLocks noChangeArrowheads="1"/>
            </p:cNvSpPr>
            <p:nvPr/>
          </p:nvSpPr>
          <p:spPr bwMode="auto">
            <a:xfrm>
              <a:off x="7348147" y="6054287"/>
              <a:ext cx="38412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13</a:t>
              </a:r>
            </a:p>
          </p:txBody>
        </p:sp>
        <p:sp>
          <p:nvSpPr>
            <p:cNvPr id="40" name="TextBox 6"/>
            <p:cNvSpPr txBox="1">
              <a:spLocks noChangeArrowheads="1"/>
            </p:cNvSpPr>
            <p:nvPr/>
          </p:nvSpPr>
          <p:spPr bwMode="auto">
            <a:xfrm>
              <a:off x="1765464"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1</a:t>
              </a:r>
            </a:p>
          </p:txBody>
        </p:sp>
        <p:sp>
          <p:nvSpPr>
            <p:cNvPr id="42" name="TextBox 6"/>
            <p:cNvSpPr txBox="1">
              <a:spLocks noChangeArrowheads="1"/>
            </p:cNvSpPr>
            <p:nvPr/>
          </p:nvSpPr>
          <p:spPr bwMode="auto">
            <a:xfrm>
              <a:off x="2228767"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2</a:t>
              </a:r>
            </a:p>
          </p:txBody>
        </p:sp>
        <p:sp>
          <p:nvSpPr>
            <p:cNvPr id="43" name="TextBox 6"/>
            <p:cNvSpPr txBox="1">
              <a:spLocks noChangeArrowheads="1"/>
            </p:cNvSpPr>
            <p:nvPr/>
          </p:nvSpPr>
          <p:spPr bwMode="auto">
            <a:xfrm>
              <a:off x="2692070" y="6054287"/>
              <a:ext cx="255887" cy="2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206" tIns="31603" rIns="63206" bIns="31603">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77" b="1" dirty="0">
                  <a:solidFill>
                    <a:srgbClr val="000014"/>
                  </a:solidFill>
                </a:rPr>
                <a:t>3</a:t>
              </a:r>
            </a:p>
          </p:txBody>
        </p:sp>
      </p:grpSp>
      <p:sp>
        <p:nvSpPr>
          <p:cNvPr id="3" name="Rectangle 1"/>
          <p:cNvSpPr>
            <a:spLocks/>
          </p:cNvSpPr>
          <p:nvPr/>
        </p:nvSpPr>
        <p:spPr bwMode="auto">
          <a:xfrm>
            <a:off x="1365666" y="2768181"/>
            <a:ext cx="7054504" cy="361461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588"/>
          </a:p>
        </p:txBody>
      </p:sp>
      <p:cxnSp>
        <p:nvCxnSpPr>
          <p:cNvPr id="28" name="Straight Connector 27"/>
          <p:cNvCxnSpPr/>
          <p:nvPr/>
        </p:nvCxnSpPr>
        <p:spPr bwMode="auto">
          <a:xfrm flipV="1">
            <a:off x="1347858" y="5885852"/>
            <a:ext cx="7072312" cy="5255"/>
          </a:xfrm>
          <a:prstGeom prst="line">
            <a:avLst/>
          </a:prstGeom>
          <a:blipFill dpi="0" rotWithShape="0">
            <a:blip r:embed="rId3"/>
            <a:srcRect/>
            <a:tile tx="0" ty="0" sx="100000" sy="100000" flip="none" algn="tl"/>
          </a:blipFill>
          <a:ln w="57150" cap="flat" cmpd="sng" algn="ctr">
            <a:solidFill>
              <a:schemeClr val="accent3">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422925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Practical Issues </a:t>
            </a:r>
            <a:r>
              <a:rPr lang="mr-IN" dirty="0" smtClean="0">
                <a:solidFill>
                  <a:schemeClr val="tx1">
                    <a:lumMod val="95000"/>
                    <a:lumOff val="5000"/>
                  </a:schemeClr>
                </a:solidFill>
              </a:rPr>
              <a:t>–</a:t>
            </a:r>
            <a:r>
              <a:rPr lang="en-US" dirty="0" smtClean="0">
                <a:solidFill>
                  <a:schemeClr val="tx1">
                    <a:lumMod val="95000"/>
                    <a:lumOff val="5000"/>
                  </a:schemeClr>
                </a:solidFill>
              </a:rPr>
              <a:t> Real-Time Reporting</a:t>
            </a:r>
            <a:endParaRPr lang="en-US" dirty="0"/>
          </a:p>
        </p:txBody>
      </p:sp>
      <p:sp>
        <p:nvSpPr>
          <p:cNvPr id="3" name="Content Placeholder 2"/>
          <p:cNvSpPr>
            <a:spLocks noGrp="1"/>
          </p:cNvSpPr>
          <p:nvPr>
            <p:ph idx="1"/>
          </p:nvPr>
        </p:nvSpPr>
        <p:spPr>
          <a:xfrm>
            <a:off x="457200" y="2103539"/>
            <a:ext cx="8229600" cy="2912961"/>
          </a:xfrm>
        </p:spPr>
        <p:txBody>
          <a:bodyPr>
            <a:normAutofit lnSpcReduction="10000"/>
          </a:bodyPr>
          <a:lstStyle/>
          <a:p>
            <a:r>
              <a:rPr lang="en-US" dirty="0" smtClean="0"/>
              <a:t>What Kind of Information Do You Want or Need?</a:t>
            </a:r>
          </a:p>
          <a:p>
            <a:pPr lvl="1"/>
            <a:r>
              <a:rPr lang="en-US" dirty="0" smtClean="0"/>
              <a:t>water flows of all loops?</a:t>
            </a:r>
          </a:p>
          <a:p>
            <a:pPr lvl="1"/>
            <a:r>
              <a:rPr lang="en-US" dirty="0" smtClean="0"/>
              <a:t>pH values for all loops?</a:t>
            </a:r>
          </a:p>
          <a:p>
            <a:pPr lvl="1"/>
            <a:r>
              <a:rPr lang="en-US" dirty="0" smtClean="0"/>
              <a:t>electronically measured ClO</a:t>
            </a:r>
            <a:r>
              <a:rPr lang="en-US" baseline="-25000" dirty="0" smtClean="0"/>
              <a:t>2</a:t>
            </a:r>
            <a:r>
              <a:rPr lang="en-US" dirty="0" smtClean="0"/>
              <a:t> residuals at all monitoring points?</a:t>
            </a:r>
          </a:p>
          <a:p>
            <a:pPr lvl="1"/>
            <a:r>
              <a:rPr lang="en-US" dirty="0" smtClean="0"/>
              <a:t>manually measured </a:t>
            </a:r>
            <a:r>
              <a:rPr lang="en-US" dirty="0"/>
              <a:t>ClO</a:t>
            </a:r>
            <a:r>
              <a:rPr lang="en-US" baseline="-25000" dirty="0"/>
              <a:t>2</a:t>
            </a:r>
            <a:r>
              <a:rPr lang="en-US" dirty="0"/>
              <a:t> residuals at all monitoring points?</a:t>
            </a:r>
          </a:p>
          <a:p>
            <a:pPr lvl="1"/>
            <a:r>
              <a:rPr lang="en-US" dirty="0" smtClean="0"/>
              <a:t>precursor usage rates for each generator?</a:t>
            </a:r>
          </a:p>
          <a:p>
            <a:pPr lvl="1"/>
            <a:r>
              <a:rPr lang="en-US" dirty="0" smtClean="0"/>
              <a:t>ClO</a:t>
            </a:r>
            <a:r>
              <a:rPr lang="en-US" baseline="-25000" dirty="0" smtClean="0"/>
              <a:t>2</a:t>
            </a:r>
            <a:r>
              <a:rPr lang="en-US" dirty="0" smtClean="0"/>
              <a:t> generation rates?</a:t>
            </a:r>
          </a:p>
          <a:p>
            <a:pPr lvl="1"/>
            <a:r>
              <a:rPr lang="en-US" dirty="0" smtClean="0"/>
              <a:t>anything else that is useful can be provided</a:t>
            </a:r>
            <a:endParaRPr lang="en-US" dirty="0"/>
          </a:p>
        </p:txBody>
      </p:sp>
      <p:sp>
        <p:nvSpPr>
          <p:cNvPr id="5" name="TextBox 4"/>
          <p:cNvSpPr txBox="1"/>
          <p:nvPr/>
        </p:nvSpPr>
        <p:spPr>
          <a:xfrm>
            <a:off x="542958" y="5388231"/>
            <a:ext cx="8143842" cy="923330"/>
          </a:xfrm>
          <a:prstGeom prst="rect">
            <a:avLst/>
          </a:prstGeom>
          <a:noFill/>
        </p:spPr>
        <p:txBody>
          <a:bodyPr wrap="square" rtlCol="0">
            <a:spAutoFit/>
          </a:bodyPr>
          <a:lstStyle/>
          <a:p>
            <a:pPr>
              <a:spcAft>
                <a:spcPts val="600"/>
              </a:spcAft>
            </a:pPr>
            <a:r>
              <a:rPr lang="en-US" dirty="0" smtClean="0"/>
              <a:t>To be able to sit at your desk and get a snapshot of what is going on in the field in real-time saves time and provides transparency.  You don't have to worry that the work is being done properly.</a:t>
            </a:r>
          </a:p>
        </p:txBody>
      </p:sp>
    </p:spTree>
    <p:extLst>
      <p:ext uri="{BB962C8B-B14F-4D97-AF65-F5344CB8AC3E}">
        <p14:creationId xmlns:p14="http://schemas.microsoft.com/office/powerpoint/2010/main" val="211290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chor="ctr"/>
          <a:lstStyle/>
          <a:p>
            <a:pPr eaLnBrk="1" hangingPunct="1">
              <a:lnSpc>
                <a:spcPct val="90000"/>
              </a:lnSpc>
            </a:pPr>
            <a:r>
              <a:rPr lang="en-US" altLang="x-none" dirty="0" smtClean="0">
                <a:ea typeface="ＭＳ Ｐゴシック" charset="-128"/>
              </a:rPr>
              <a:t>Sources of Water Used in Fracs</a:t>
            </a:r>
            <a:endParaRPr lang="en-US" altLang="x-none" dirty="0">
              <a:ea typeface="ＭＳ Ｐゴシック" charset="-128"/>
            </a:endParaRPr>
          </a:p>
        </p:txBody>
      </p:sp>
      <p:sp>
        <p:nvSpPr>
          <p:cNvPr id="46082" name="Content Placeholder 1"/>
          <p:cNvSpPr>
            <a:spLocks noGrp="1"/>
          </p:cNvSpPr>
          <p:nvPr>
            <p:ph idx="1"/>
          </p:nvPr>
        </p:nvSpPr>
        <p:spPr>
          <a:xfrm>
            <a:off x="457200" y="1957235"/>
            <a:ext cx="8229600" cy="4059517"/>
          </a:xfrm>
          <a:ln>
            <a:solidFill>
              <a:srgbClr val="FFFFFF"/>
            </a:solidFill>
          </a:ln>
        </p:spPr>
        <p:txBody>
          <a:bodyPr/>
          <a:lstStyle/>
          <a:p>
            <a:pPr marL="234950" indent="-234950">
              <a:spcBef>
                <a:spcPts val="0"/>
              </a:spcBef>
              <a:spcAft>
                <a:spcPts val="600"/>
              </a:spcAft>
              <a:buSzPct val="130000"/>
              <a:buFontTx/>
              <a:buChar char="•"/>
            </a:pPr>
            <a:r>
              <a:rPr lang="en-US" altLang="x-none" dirty="0">
                <a:ea typeface="ＭＳ Ｐゴシック" charset="-128"/>
              </a:rPr>
              <a:t>Rivers/streams</a:t>
            </a:r>
          </a:p>
          <a:p>
            <a:pPr marL="234950" indent="-234950">
              <a:spcBef>
                <a:spcPts val="0"/>
              </a:spcBef>
              <a:spcAft>
                <a:spcPts val="600"/>
              </a:spcAft>
              <a:buSzPct val="130000"/>
              <a:buFontTx/>
              <a:buChar char="•"/>
            </a:pPr>
            <a:r>
              <a:rPr lang="en-US" altLang="x-none" dirty="0">
                <a:ea typeface="ＭＳ Ｐゴシック" charset="-128"/>
              </a:rPr>
              <a:t>Groundwater/Wells</a:t>
            </a:r>
          </a:p>
          <a:p>
            <a:pPr marL="234950" indent="-234950">
              <a:spcBef>
                <a:spcPts val="0"/>
              </a:spcBef>
              <a:spcAft>
                <a:spcPts val="600"/>
              </a:spcAft>
              <a:buSzPct val="130000"/>
              <a:buFontTx/>
              <a:buChar char="•"/>
            </a:pPr>
            <a:r>
              <a:rPr lang="en-US" altLang="x-none" dirty="0">
                <a:ea typeface="ＭＳ Ｐゴシック" charset="-128"/>
              </a:rPr>
              <a:t>Lakes/Impoundments</a:t>
            </a:r>
          </a:p>
          <a:p>
            <a:pPr marL="234950" indent="-234950">
              <a:spcBef>
                <a:spcPts val="0"/>
              </a:spcBef>
              <a:spcAft>
                <a:spcPts val="600"/>
              </a:spcAft>
              <a:buSzPct val="130000"/>
              <a:buFontTx/>
              <a:buChar char="•"/>
            </a:pPr>
            <a:r>
              <a:rPr lang="en-US" altLang="x-none" dirty="0">
                <a:ea typeface="ＭＳ Ｐゴシック" charset="-128"/>
              </a:rPr>
              <a:t>Acid Mine Drainage</a:t>
            </a:r>
          </a:p>
          <a:p>
            <a:pPr marL="234950" indent="-234950">
              <a:spcBef>
                <a:spcPts val="0"/>
              </a:spcBef>
              <a:spcAft>
                <a:spcPts val="600"/>
              </a:spcAft>
              <a:buSzPct val="130000"/>
              <a:buFontTx/>
              <a:buChar char="•"/>
            </a:pPr>
            <a:r>
              <a:rPr lang="en-US" altLang="x-none" dirty="0">
                <a:ea typeface="ＭＳ Ｐゴシック" charset="-128"/>
              </a:rPr>
              <a:t>Municipal (treated) Water </a:t>
            </a:r>
            <a:r>
              <a:rPr lang="en-US" altLang="x-none" dirty="0" smtClean="0">
                <a:ea typeface="ＭＳ Ｐゴシック" charset="-128"/>
              </a:rPr>
              <a:t>Supplies</a:t>
            </a:r>
            <a:endParaRPr lang="en-US" altLang="x-none" dirty="0">
              <a:ea typeface="ＭＳ Ｐゴシック" charset="-128"/>
            </a:endParaRPr>
          </a:p>
          <a:p>
            <a:pPr marL="234950" indent="-234950">
              <a:spcBef>
                <a:spcPts val="0"/>
              </a:spcBef>
              <a:spcAft>
                <a:spcPts val="600"/>
              </a:spcAft>
              <a:buSzPct val="130000"/>
              <a:buFontTx/>
              <a:buChar char="•"/>
            </a:pPr>
            <a:r>
              <a:rPr lang="en-US" altLang="x-none" dirty="0" smtClean="0">
                <a:ea typeface="ＭＳ Ｐゴシック" charset="-128"/>
              </a:rPr>
              <a:t>Flowback/Produced Water</a:t>
            </a:r>
            <a:endParaRPr lang="en-US" altLang="x-none" dirty="0">
              <a:ea typeface="ＭＳ Ｐゴシック" charset="-128"/>
            </a:endParaRPr>
          </a:p>
        </p:txBody>
      </p:sp>
    </p:spTree>
    <p:extLst>
      <p:ext uri="{BB962C8B-B14F-4D97-AF65-F5344CB8AC3E}">
        <p14:creationId xmlns:p14="http://schemas.microsoft.com/office/powerpoint/2010/main" val="1154248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mr-IN" dirty="0" smtClean="0"/>
              <a:t>–</a:t>
            </a:r>
            <a:r>
              <a:rPr lang="en-US" dirty="0" smtClean="0"/>
              <a:t> Analog Overview</a:t>
            </a:r>
            <a:endParaRPr lang="en-US" dirty="0"/>
          </a:p>
        </p:txBody>
      </p:sp>
      <p:grpSp>
        <p:nvGrpSpPr>
          <p:cNvPr id="3" name="Group 2"/>
          <p:cNvGrpSpPr/>
          <p:nvPr/>
        </p:nvGrpSpPr>
        <p:grpSpPr>
          <a:xfrm>
            <a:off x="586942" y="1939178"/>
            <a:ext cx="8390454" cy="4732057"/>
            <a:chOff x="615566" y="1345662"/>
            <a:chExt cx="7866529" cy="4436573"/>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32" r="12083"/>
            <a:stretch/>
          </p:blipFill>
          <p:spPr bwMode="auto">
            <a:xfrm>
              <a:off x="615566" y="1345662"/>
              <a:ext cx="7866529" cy="443657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689412" y="5509792"/>
              <a:ext cx="537882" cy="201706"/>
            </a:xfrm>
            <a:prstGeom prst="rect">
              <a:avLst/>
            </a:prstGeom>
            <a:solidFill>
              <a:srgbClr val="4F81BD"/>
            </a:solidFill>
            <a:ln w="25400" cap="flat" cmpd="sng" algn="ctr">
              <a:solidFill>
                <a:srgbClr val="4F81BD">
                  <a:shade val="50000"/>
                </a:srgbClr>
              </a:solidFill>
              <a:prstDash val="solid"/>
            </a:ln>
            <a:effectLst/>
          </p:spPr>
          <p:txBody>
            <a:bodyPr rtlCol="0" anchor="ctr"/>
            <a:lstStyle/>
            <a:p>
              <a:pPr algn="ctr" defTabSz="806867">
                <a:defRPr/>
              </a:pPr>
              <a:endParaRPr lang="en-US" sz="1588" kern="0">
                <a:solidFill>
                  <a:prstClr val="white"/>
                </a:solidFill>
                <a:latin typeface="Calibri"/>
              </a:endParaRPr>
            </a:p>
          </p:txBody>
        </p:sp>
        <p:sp>
          <p:nvSpPr>
            <p:cNvPr id="6" name="Rectangle 5"/>
            <p:cNvSpPr/>
            <p:nvPr/>
          </p:nvSpPr>
          <p:spPr>
            <a:xfrm>
              <a:off x="4591610" y="5506290"/>
              <a:ext cx="537882" cy="201706"/>
            </a:xfrm>
            <a:prstGeom prst="rect">
              <a:avLst/>
            </a:prstGeom>
            <a:solidFill>
              <a:srgbClr val="4F81BD"/>
            </a:solidFill>
            <a:ln w="25400" cap="flat" cmpd="sng" algn="ctr">
              <a:solidFill>
                <a:srgbClr val="4F81BD">
                  <a:shade val="50000"/>
                </a:srgbClr>
              </a:solidFill>
              <a:prstDash val="solid"/>
            </a:ln>
            <a:effectLst/>
          </p:spPr>
          <p:txBody>
            <a:bodyPr rtlCol="0" anchor="ctr"/>
            <a:lstStyle/>
            <a:p>
              <a:pPr algn="ctr" defTabSz="806867">
                <a:defRPr/>
              </a:pPr>
              <a:endParaRPr lang="en-US" sz="1588" kern="0">
                <a:solidFill>
                  <a:prstClr val="white"/>
                </a:solidFill>
                <a:latin typeface="Calibri"/>
              </a:endParaRPr>
            </a:p>
          </p:txBody>
        </p:sp>
      </p:grpSp>
    </p:spTree>
    <p:extLst>
      <p:ext uri="{BB962C8B-B14F-4D97-AF65-F5344CB8AC3E}">
        <p14:creationId xmlns:p14="http://schemas.microsoft.com/office/powerpoint/2010/main" val="9624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Digital Overview</a:t>
            </a:r>
            <a:endParaRPr lang="en-US" dirty="0"/>
          </a:p>
        </p:txBody>
      </p:sp>
      <p:pic>
        <p:nvPicPr>
          <p:cNvPr id="4" name="Content Placeholder 3"/>
          <p:cNvPicPr>
            <a:picLocks noGrp="1" noChangeAspect="1"/>
          </p:cNvPicPr>
          <p:nvPr>
            <p:ph idx="1"/>
          </p:nvPr>
        </p:nvPicPr>
        <p:blipFill>
          <a:blip r:embed="rId2">
            <a:grayscl/>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13499" y="2218766"/>
            <a:ext cx="8259854" cy="2164308"/>
          </a:xfrm>
          <a:prstGeom prst="rect">
            <a:avLst/>
          </a:prstGeom>
          <a:noFill/>
          <a:ln>
            <a:solidFill>
              <a:schemeClr val="tx1"/>
            </a:solidFill>
          </a:ln>
        </p:spPr>
      </p:pic>
    </p:spTree>
    <p:extLst>
      <p:ext uri="{BB962C8B-B14F-4D97-AF65-F5344CB8AC3E}">
        <p14:creationId xmlns:p14="http://schemas.microsoft.com/office/powerpoint/2010/main" val="53328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684"/>
            <a:ext cx="2694640" cy="1531708"/>
          </a:xfrm>
        </p:spPr>
        <p:txBody>
          <a:bodyPr>
            <a:normAutofit fontScale="90000"/>
          </a:bodyPr>
          <a:lstStyle/>
          <a:p>
            <a:r>
              <a:rPr lang="en-US" smtClean="0"/>
              <a:t>Example -Treatment </a:t>
            </a:r>
            <a:r>
              <a:rPr lang="en-US" dirty="0" smtClean="0"/>
              <a:t>Summary</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50" t="24219" r="61979" b="6249"/>
          <a:stretch/>
        </p:blipFill>
        <p:spPr bwMode="auto">
          <a:xfrm>
            <a:off x="3483140" y="1224744"/>
            <a:ext cx="5522259" cy="556919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326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75" y="1359654"/>
            <a:ext cx="4033777" cy="1427016"/>
          </a:xfrm>
        </p:spPr>
        <p:txBody>
          <a:bodyPr>
            <a:normAutofit fontScale="90000"/>
          </a:bodyPr>
          <a:lstStyle/>
          <a:p>
            <a:r>
              <a:rPr lang="en-US" dirty="0" smtClean="0"/>
              <a:t>Example </a:t>
            </a:r>
            <a:r>
              <a:rPr lang="mr-IN" dirty="0" smtClean="0"/>
              <a:t>–</a:t>
            </a:r>
            <a:r>
              <a:rPr lang="en-US" dirty="0" smtClean="0"/>
              <a:t/>
            </a:r>
            <a:br>
              <a:rPr lang="en-US" dirty="0" smtClean="0"/>
            </a:br>
            <a:r>
              <a:rPr lang="en-US" dirty="0" smtClean="0"/>
              <a:t>Precursor</a:t>
            </a:r>
            <a:br>
              <a:rPr lang="en-US" dirty="0" smtClean="0"/>
            </a:br>
            <a:r>
              <a:rPr lang="en-US" dirty="0" smtClean="0"/>
              <a:t>Usage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197" y="1224744"/>
            <a:ext cx="4469053" cy="5540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909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234491" y="2534024"/>
            <a:ext cx="6626179" cy="3227294"/>
          </a:xfrm>
          <a:prstGeom prst="rect">
            <a:avLst/>
          </a:prstGeom>
          <a:noFill/>
          <a:ln w="9525">
            <a:noFill/>
            <a:miter lim="800000"/>
            <a:headEnd/>
            <a:tailEnd/>
          </a:ln>
        </p:spPr>
        <p:txBody>
          <a:bodyPr vert="horz" wrap="square" lIns="80682" tIns="40341" rIns="80682" bIns="40341"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spcBef>
                <a:spcPts val="0"/>
              </a:spcBef>
              <a:spcAft>
                <a:spcPts val="529"/>
              </a:spcAft>
              <a:defRPr/>
            </a:pPr>
            <a:endParaRPr lang="en-US" sz="2471" dirty="0">
              <a:solidFill>
                <a:srgbClr val="80FF00"/>
              </a:solidFill>
              <a:latin typeface="Arial" charset="0"/>
            </a:endParaRPr>
          </a:p>
          <a:p>
            <a:pPr>
              <a:lnSpc>
                <a:spcPct val="120000"/>
              </a:lnSpc>
              <a:spcBef>
                <a:spcPts val="0"/>
              </a:spcBef>
              <a:spcAft>
                <a:spcPts val="529"/>
              </a:spcAft>
              <a:defRPr/>
            </a:pPr>
            <a:endParaRPr lang="en-US" sz="2471" dirty="0"/>
          </a:p>
        </p:txBody>
      </p:sp>
      <p:sp>
        <p:nvSpPr>
          <p:cNvPr id="2" name="Title 1"/>
          <p:cNvSpPr>
            <a:spLocks noGrp="1"/>
          </p:cNvSpPr>
          <p:nvPr>
            <p:ph type="title"/>
          </p:nvPr>
        </p:nvSpPr>
        <p:spPr/>
        <p:txBody>
          <a:bodyPr/>
          <a:lstStyle/>
          <a:p>
            <a:r>
              <a:rPr lang="en-US" dirty="0" smtClean="0">
                <a:solidFill>
                  <a:schemeClr val="tx1">
                    <a:lumMod val="95000"/>
                    <a:lumOff val="5000"/>
                  </a:schemeClr>
                </a:solidFill>
              </a:rPr>
              <a:t>Conclusions</a:t>
            </a:r>
            <a:endParaRPr lang="en-US" dirty="0"/>
          </a:p>
        </p:txBody>
      </p:sp>
      <p:sp>
        <p:nvSpPr>
          <p:cNvPr id="7" name="Content Placeholder 6"/>
          <p:cNvSpPr>
            <a:spLocks noGrp="1"/>
          </p:cNvSpPr>
          <p:nvPr>
            <p:ph idx="1"/>
          </p:nvPr>
        </p:nvSpPr>
        <p:spPr>
          <a:xfrm>
            <a:off x="457199" y="2103539"/>
            <a:ext cx="8229601" cy="4327241"/>
          </a:xfrm>
        </p:spPr>
        <p:txBody>
          <a:bodyPr/>
          <a:lstStyle/>
          <a:p>
            <a:r>
              <a:rPr lang="en-US" dirty="0" smtClean="0"/>
              <a:t>ClO</a:t>
            </a:r>
            <a:r>
              <a:rPr lang="en-US" baseline="-25000" dirty="0" smtClean="0"/>
              <a:t>2</a:t>
            </a:r>
            <a:r>
              <a:rPr lang="en-US" dirty="0" smtClean="0"/>
              <a:t> Addresses Several Important Water Contaminants Through Known Mechanisms</a:t>
            </a:r>
          </a:p>
          <a:p>
            <a:pPr lvl="1"/>
            <a:r>
              <a:rPr lang="en-US" dirty="0" smtClean="0"/>
              <a:t>bacteria</a:t>
            </a:r>
          </a:p>
          <a:p>
            <a:pPr lvl="1"/>
            <a:r>
              <a:rPr lang="en-US" dirty="0" smtClean="0"/>
              <a:t>bacterial biofilm</a:t>
            </a:r>
          </a:p>
          <a:p>
            <a:pPr lvl="1"/>
            <a:r>
              <a:rPr lang="en-US" dirty="0" smtClean="0"/>
              <a:t>H</a:t>
            </a:r>
            <a:r>
              <a:rPr lang="en-US" baseline="-25000" dirty="0" smtClean="0"/>
              <a:t>2</a:t>
            </a:r>
            <a:r>
              <a:rPr lang="en-US" dirty="0" smtClean="0"/>
              <a:t>S</a:t>
            </a:r>
          </a:p>
          <a:p>
            <a:pPr lvl="1"/>
            <a:r>
              <a:rPr lang="en-US" dirty="0" smtClean="0"/>
              <a:t>FeS</a:t>
            </a:r>
          </a:p>
          <a:p>
            <a:r>
              <a:rPr lang="en-US" dirty="0" smtClean="0"/>
              <a:t>Demand Testing is Critical</a:t>
            </a:r>
          </a:p>
          <a:p>
            <a:r>
              <a:rPr lang="en-US" dirty="0" smtClean="0"/>
              <a:t>Sample and Monitoring Points are Critical to Ensure Sufficient Contact Time</a:t>
            </a:r>
          </a:p>
          <a:p>
            <a:r>
              <a:rPr lang="en-US" dirty="0" smtClean="0"/>
              <a:t>Transparency in Reporting is Important</a:t>
            </a:r>
          </a:p>
          <a:p>
            <a:endParaRPr lang="en-US" dirty="0"/>
          </a:p>
        </p:txBody>
      </p:sp>
    </p:spTree>
    <p:extLst>
      <p:ext uri="{BB962C8B-B14F-4D97-AF65-F5344CB8AC3E}">
        <p14:creationId xmlns:p14="http://schemas.microsoft.com/office/powerpoint/2010/main" val="1361622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234491" y="2534024"/>
            <a:ext cx="6626179" cy="3227294"/>
          </a:xfrm>
          <a:prstGeom prst="rect">
            <a:avLst/>
          </a:prstGeom>
          <a:noFill/>
          <a:ln w="9525">
            <a:noFill/>
            <a:miter lim="800000"/>
            <a:headEnd/>
            <a:tailEnd/>
          </a:ln>
        </p:spPr>
        <p:txBody>
          <a:bodyPr vert="horz" wrap="square" lIns="80682" tIns="40341" rIns="80682" bIns="40341"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20000"/>
              </a:lnSpc>
              <a:spcBef>
                <a:spcPts val="0"/>
              </a:spcBef>
              <a:spcAft>
                <a:spcPts val="529"/>
              </a:spcAft>
              <a:defRPr/>
            </a:pPr>
            <a:endParaRPr lang="en-US" sz="2471" dirty="0">
              <a:solidFill>
                <a:srgbClr val="80FF00"/>
              </a:solidFill>
              <a:latin typeface="Arial" charset="0"/>
            </a:endParaRPr>
          </a:p>
          <a:p>
            <a:pPr>
              <a:lnSpc>
                <a:spcPct val="120000"/>
              </a:lnSpc>
              <a:spcBef>
                <a:spcPts val="0"/>
              </a:spcBef>
              <a:spcAft>
                <a:spcPts val="529"/>
              </a:spcAft>
              <a:defRPr/>
            </a:pPr>
            <a:endParaRPr lang="en-US" sz="247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49"/>
          <a:stretch/>
        </p:blipFill>
        <p:spPr>
          <a:xfrm>
            <a:off x="1724660" y="1224744"/>
            <a:ext cx="7419340" cy="5612130"/>
          </a:xfrm>
          <a:prstGeom prst="rect">
            <a:avLst/>
          </a:prstGeom>
        </p:spPr>
      </p:pic>
      <p:sp>
        <p:nvSpPr>
          <p:cNvPr id="2" name="Title 1"/>
          <p:cNvSpPr>
            <a:spLocks noGrp="1"/>
          </p:cNvSpPr>
          <p:nvPr>
            <p:ph type="title"/>
          </p:nvPr>
        </p:nvSpPr>
        <p:spPr/>
        <p:txBody>
          <a:bodyPr/>
          <a:lstStyle/>
          <a:p>
            <a:r>
              <a:rPr lang="en-US" dirty="0" smtClean="0">
                <a:solidFill>
                  <a:schemeClr val="tx1">
                    <a:lumMod val="95000"/>
                    <a:lumOff val="5000"/>
                  </a:schemeClr>
                </a:solidFill>
              </a:rPr>
              <a:t>Conclusions</a:t>
            </a:r>
            <a:endParaRPr lang="en-US" dirty="0"/>
          </a:p>
        </p:txBody>
      </p:sp>
      <p:sp>
        <p:nvSpPr>
          <p:cNvPr id="7" name="Content Placeholder 6"/>
          <p:cNvSpPr>
            <a:spLocks noGrp="1"/>
          </p:cNvSpPr>
          <p:nvPr>
            <p:ph idx="1"/>
          </p:nvPr>
        </p:nvSpPr>
        <p:spPr>
          <a:xfrm>
            <a:off x="457199" y="2103539"/>
            <a:ext cx="3107635" cy="2555101"/>
          </a:xfrm>
        </p:spPr>
        <p:txBody>
          <a:bodyPr/>
          <a:lstStyle/>
          <a:p>
            <a:r>
              <a:rPr lang="en-US" dirty="0" smtClean="0"/>
              <a:t>ClO</a:t>
            </a:r>
            <a:r>
              <a:rPr lang="en-US" baseline="-25000" dirty="0" smtClean="0"/>
              <a:t>2</a:t>
            </a:r>
            <a:r>
              <a:rPr lang="en-US" dirty="0" smtClean="0"/>
              <a:t> </a:t>
            </a:r>
            <a:r>
              <a:rPr lang="mr-IN" dirty="0" smtClean="0"/>
              <a:t>–</a:t>
            </a:r>
            <a:r>
              <a:rPr lang="en-US" dirty="0" smtClean="0"/>
              <a:t> 8%</a:t>
            </a:r>
          </a:p>
          <a:p>
            <a:r>
              <a:rPr lang="en-US" dirty="0" smtClean="0"/>
              <a:t>Others report the number may be as high as 20%.</a:t>
            </a:r>
            <a:r>
              <a:rPr lang="en-US" baseline="30000" dirty="0" smtClean="0"/>
              <a:t>1</a:t>
            </a:r>
            <a:endParaRPr lang="en-US" dirty="0" smtClean="0"/>
          </a:p>
          <a:p>
            <a:r>
              <a:rPr lang="en-US" dirty="0" smtClean="0"/>
              <a:t>Relative use of ClO</a:t>
            </a:r>
            <a:r>
              <a:rPr lang="en-US" baseline="-25000" dirty="0" smtClean="0"/>
              <a:t>2</a:t>
            </a:r>
            <a:r>
              <a:rPr lang="en-US" dirty="0" smtClean="0"/>
              <a:t> is increasing.</a:t>
            </a:r>
            <a:endParaRPr lang="en-US" dirty="0"/>
          </a:p>
        </p:txBody>
      </p:sp>
      <p:sp>
        <p:nvSpPr>
          <p:cNvPr id="3" name="TextBox 2"/>
          <p:cNvSpPr txBox="1"/>
          <p:nvPr/>
        </p:nvSpPr>
        <p:spPr>
          <a:xfrm>
            <a:off x="129467" y="5253486"/>
            <a:ext cx="4358639" cy="1015663"/>
          </a:xfrm>
          <a:prstGeom prst="rect">
            <a:avLst/>
          </a:prstGeom>
          <a:solidFill>
            <a:schemeClr val="bg1"/>
          </a:solidFill>
        </p:spPr>
        <p:txBody>
          <a:bodyPr wrap="square" rtlCol="0">
            <a:spAutoFit/>
          </a:bodyPr>
          <a:lstStyle/>
          <a:p>
            <a:pPr marL="176213" indent="-176213"/>
            <a:r>
              <a:rPr lang="en-US" sz="1000" dirty="0" smtClean="0"/>
              <a:t>1.  King</a:t>
            </a:r>
            <a:r>
              <a:rPr lang="en-US" sz="1000" dirty="0"/>
              <a:t>, G., “Hydraulic Fracturing 101:  What Every Representative, Environmentalist, Regulatory, Reporter, Investor, University Researcher, Neighbor and </a:t>
            </a:r>
            <a:r>
              <a:rPr lang="en-US" sz="1000" dirty="0" smtClean="0"/>
              <a:t>Engineer </a:t>
            </a:r>
            <a:r>
              <a:rPr lang="en-US" sz="1000" dirty="0"/>
              <a:t>Should Know About Estimating Frac Risk and Improving Frac Performance in Unconventional Gas and Oil Wells,” SPE 152596, SPE Hydraulic Fracturing Technology Conference, The Woodlands, Texas, February 6-8, 2012. </a:t>
            </a:r>
          </a:p>
        </p:txBody>
      </p:sp>
    </p:spTree>
    <p:extLst>
      <p:ext uri="{BB962C8B-B14F-4D97-AF65-F5344CB8AC3E}">
        <p14:creationId xmlns:p14="http://schemas.microsoft.com/office/powerpoint/2010/main" val="160157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Thank You</a:t>
            </a:r>
            <a:endParaRPr lang="en-US" b="1" dirty="0"/>
          </a:p>
        </p:txBody>
      </p:sp>
      <p:sp>
        <p:nvSpPr>
          <p:cNvPr id="3" name="Subtitle 2"/>
          <p:cNvSpPr>
            <a:spLocks noGrp="1"/>
          </p:cNvSpPr>
          <p:nvPr>
            <p:ph type="subTitle" idx="1"/>
          </p:nvPr>
        </p:nvSpPr>
        <p:spPr/>
        <p:txBody>
          <a:bodyPr>
            <a:normAutofit fontScale="92500" lnSpcReduction="20000"/>
          </a:bodyPr>
          <a:lstStyle/>
          <a:p>
            <a:r>
              <a:rPr lang="en-US" b="1" dirty="0" smtClean="0"/>
              <a:t>Questions?</a:t>
            </a:r>
            <a:endParaRPr lang="en-US" b="1" dirty="0"/>
          </a:p>
        </p:txBody>
      </p:sp>
    </p:spTree>
    <p:extLst>
      <p:ext uri="{BB962C8B-B14F-4D97-AF65-F5344CB8AC3E}">
        <p14:creationId xmlns:p14="http://schemas.microsoft.com/office/powerpoint/2010/main" val="890828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chor="ctr"/>
          <a:lstStyle/>
          <a:p>
            <a:pPr eaLnBrk="1" hangingPunct="1">
              <a:lnSpc>
                <a:spcPct val="90000"/>
              </a:lnSpc>
            </a:pPr>
            <a:r>
              <a:rPr lang="en-US" altLang="x-none" dirty="0" smtClean="0">
                <a:ea typeface="ＭＳ Ｐゴシック" charset="-128"/>
              </a:rPr>
              <a:t>River </a:t>
            </a:r>
            <a:r>
              <a:rPr lang="en-US" altLang="x-none" dirty="0">
                <a:ea typeface="ＭＳ Ｐゴシック" charset="-128"/>
              </a:rPr>
              <a:t>Water Characteristics</a:t>
            </a:r>
          </a:p>
        </p:txBody>
      </p:sp>
      <p:grpSp>
        <p:nvGrpSpPr>
          <p:cNvPr id="2" name="Group 1"/>
          <p:cNvGrpSpPr/>
          <p:nvPr/>
        </p:nvGrpSpPr>
        <p:grpSpPr>
          <a:xfrm>
            <a:off x="690880" y="3074740"/>
            <a:ext cx="8039100" cy="1357495"/>
            <a:chOff x="690880" y="3074740"/>
            <a:chExt cx="8039100" cy="1357495"/>
          </a:xfrm>
        </p:grpSpPr>
        <p:sp>
          <p:nvSpPr>
            <p:cNvPr id="6" name="TextBox 5"/>
            <p:cNvSpPr txBox="1"/>
            <p:nvPr/>
          </p:nvSpPr>
          <p:spPr>
            <a:xfrm>
              <a:off x="889462" y="3078018"/>
              <a:ext cx="1524000" cy="1354217"/>
            </a:xfrm>
            <a:prstGeom prst="rect">
              <a:avLst/>
            </a:prstGeom>
            <a:noFill/>
          </p:spPr>
          <p:txBody>
            <a:bodyPr wrap="square" rtlCol="0">
              <a:spAutoFit/>
            </a:bodyPr>
            <a:lstStyle/>
            <a:p>
              <a:r>
                <a:rPr lang="en-US" b="1" dirty="0" smtClean="0"/>
                <a:t>Parameter</a:t>
              </a:r>
            </a:p>
            <a:p>
              <a:endParaRPr lang="en-US" sz="1600" b="1" dirty="0" smtClean="0"/>
            </a:p>
            <a:p>
              <a:endParaRPr lang="en-US" sz="1600" dirty="0" smtClean="0"/>
            </a:p>
            <a:p>
              <a:endParaRPr lang="en-US" sz="1600" dirty="0"/>
            </a:p>
            <a:p>
              <a:pPr>
                <a:spcAft>
                  <a:spcPts val="600"/>
                </a:spcAft>
              </a:pPr>
              <a:r>
                <a:rPr lang="en-US" sz="1600" dirty="0" smtClean="0"/>
                <a:t>TDS (ppm)</a:t>
              </a:r>
            </a:p>
          </p:txBody>
        </p:sp>
        <p:sp>
          <p:nvSpPr>
            <p:cNvPr id="7" name="TextBox 6"/>
            <p:cNvSpPr txBox="1"/>
            <p:nvPr/>
          </p:nvSpPr>
          <p:spPr>
            <a:xfrm>
              <a:off x="2422266" y="3560618"/>
              <a:ext cx="3031114" cy="861774"/>
            </a:xfrm>
            <a:prstGeom prst="rect">
              <a:avLst/>
            </a:prstGeom>
            <a:noFill/>
          </p:spPr>
          <p:txBody>
            <a:bodyPr wrap="square" rtlCol="0">
              <a:spAutoFit/>
            </a:bodyPr>
            <a:lstStyle/>
            <a:p>
              <a:pPr algn="ctr"/>
              <a:r>
                <a:rPr lang="en-US" b="1" dirty="0" smtClean="0"/>
                <a:t>Chattahoochee (Atlanta) </a:t>
              </a:r>
              <a:r>
                <a:rPr lang="en-US" sz="1600" b="1" dirty="0" smtClean="0"/>
                <a:t> </a:t>
              </a:r>
              <a:endParaRPr lang="en-US" sz="1600" dirty="0" smtClean="0"/>
            </a:p>
            <a:p>
              <a:pPr algn="ctr"/>
              <a:endParaRPr lang="en-US" sz="1600" dirty="0"/>
            </a:p>
            <a:p>
              <a:pPr algn="ctr">
                <a:spcAft>
                  <a:spcPts val="600"/>
                </a:spcAft>
              </a:pPr>
              <a:r>
                <a:rPr lang="en-US" sz="1600" dirty="0" smtClean="0"/>
                <a:t>33</a:t>
              </a:r>
            </a:p>
          </p:txBody>
        </p:sp>
        <p:sp>
          <p:nvSpPr>
            <p:cNvPr id="14" name="Rectangle 13"/>
            <p:cNvSpPr/>
            <p:nvPr/>
          </p:nvSpPr>
          <p:spPr>
            <a:xfrm>
              <a:off x="690880" y="3078018"/>
              <a:ext cx="7874000" cy="1344374"/>
            </a:xfrm>
            <a:prstGeom prst="rect">
              <a:avLst/>
            </a:prstGeom>
            <a:noFill/>
            <a:ln w="3810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90880" y="3509818"/>
              <a:ext cx="78740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90880" y="3987800"/>
              <a:ext cx="78740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418080" y="3078018"/>
              <a:ext cx="4186" cy="1351697"/>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20080" y="3509818"/>
              <a:ext cx="1732" cy="912574"/>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35680" y="3074740"/>
              <a:ext cx="3911600" cy="369332"/>
            </a:xfrm>
            <a:prstGeom prst="rect">
              <a:avLst/>
            </a:prstGeom>
            <a:noFill/>
          </p:spPr>
          <p:txBody>
            <a:bodyPr wrap="square" rtlCol="0">
              <a:spAutoFit/>
            </a:bodyPr>
            <a:lstStyle/>
            <a:p>
              <a:pPr algn="ctr"/>
              <a:r>
                <a:rPr lang="en-US" b="1" smtClean="0"/>
                <a:t>Range of Values for Rivers</a:t>
              </a:r>
              <a:endParaRPr lang="en-US" b="1" dirty="0" smtClean="0"/>
            </a:p>
          </p:txBody>
        </p:sp>
        <p:sp>
          <p:nvSpPr>
            <p:cNvPr id="13" name="TextBox 12"/>
            <p:cNvSpPr txBox="1"/>
            <p:nvPr/>
          </p:nvSpPr>
          <p:spPr>
            <a:xfrm>
              <a:off x="5698866" y="3560618"/>
              <a:ext cx="3031114" cy="861774"/>
            </a:xfrm>
            <a:prstGeom prst="rect">
              <a:avLst/>
            </a:prstGeom>
            <a:noFill/>
          </p:spPr>
          <p:txBody>
            <a:bodyPr wrap="square" rtlCol="0">
              <a:spAutoFit/>
            </a:bodyPr>
            <a:lstStyle/>
            <a:p>
              <a:pPr algn="ctr"/>
              <a:r>
                <a:rPr lang="en-US" b="1" dirty="0" smtClean="0"/>
                <a:t>Colorado (Los Angeles) </a:t>
              </a:r>
              <a:r>
                <a:rPr lang="en-US" sz="1600" b="1" dirty="0" smtClean="0"/>
                <a:t> </a:t>
              </a:r>
              <a:endParaRPr lang="en-US" sz="1600" dirty="0" smtClean="0"/>
            </a:p>
            <a:p>
              <a:pPr algn="ctr"/>
              <a:endParaRPr lang="en-US" sz="1600" dirty="0"/>
            </a:p>
            <a:p>
              <a:pPr algn="ctr">
                <a:spcAft>
                  <a:spcPts val="600"/>
                </a:spcAft>
              </a:pPr>
              <a:r>
                <a:rPr lang="en-US" sz="1600" dirty="0" smtClean="0"/>
                <a:t>661</a:t>
              </a:r>
            </a:p>
          </p:txBody>
        </p:sp>
      </p:grpSp>
    </p:spTree>
    <p:extLst>
      <p:ext uri="{BB962C8B-B14F-4D97-AF65-F5344CB8AC3E}">
        <p14:creationId xmlns:p14="http://schemas.microsoft.com/office/powerpoint/2010/main" val="199248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nchor="ctr"/>
          <a:lstStyle/>
          <a:p>
            <a:pPr eaLnBrk="1" hangingPunct="1">
              <a:lnSpc>
                <a:spcPct val="90000"/>
              </a:lnSpc>
            </a:pPr>
            <a:r>
              <a:rPr lang="en-US" altLang="x-none" dirty="0">
                <a:ea typeface="ＭＳ Ｐゴシック" charset="-128"/>
              </a:rPr>
              <a:t>Produced Water Characteristics</a:t>
            </a:r>
          </a:p>
        </p:txBody>
      </p:sp>
      <p:grpSp>
        <p:nvGrpSpPr>
          <p:cNvPr id="5" name="Group 4"/>
          <p:cNvGrpSpPr/>
          <p:nvPr/>
        </p:nvGrpSpPr>
        <p:grpSpPr>
          <a:xfrm>
            <a:off x="1993900" y="3074740"/>
            <a:ext cx="4254500" cy="2003826"/>
            <a:chOff x="1993900" y="3074740"/>
            <a:chExt cx="4254500" cy="2003826"/>
          </a:xfrm>
        </p:grpSpPr>
        <p:sp>
          <p:nvSpPr>
            <p:cNvPr id="6" name="TextBox 5"/>
            <p:cNvSpPr txBox="1"/>
            <p:nvPr/>
          </p:nvSpPr>
          <p:spPr>
            <a:xfrm>
              <a:off x="1993900" y="3078018"/>
              <a:ext cx="1731386" cy="2000548"/>
            </a:xfrm>
            <a:prstGeom prst="rect">
              <a:avLst/>
            </a:prstGeom>
            <a:noFill/>
          </p:spPr>
          <p:txBody>
            <a:bodyPr wrap="square" rtlCol="0">
              <a:spAutoFit/>
            </a:bodyPr>
            <a:lstStyle/>
            <a:p>
              <a:pPr algn="ctr"/>
              <a:r>
                <a:rPr lang="en-US" b="1" dirty="0" smtClean="0"/>
                <a:t>Parameter</a:t>
              </a:r>
            </a:p>
            <a:p>
              <a:endParaRPr lang="en-US" sz="1600" b="1" dirty="0" smtClean="0"/>
            </a:p>
            <a:p>
              <a:endParaRPr lang="en-US" sz="1600" dirty="0" smtClean="0"/>
            </a:p>
            <a:p>
              <a:endParaRPr lang="en-US" sz="1600" dirty="0"/>
            </a:p>
            <a:p>
              <a:pPr>
                <a:spcAft>
                  <a:spcPts val="600"/>
                </a:spcAft>
              </a:pPr>
              <a:r>
                <a:rPr lang="en-US" sz="1600" dirty="0" smtClean="0"/>
                <a:t>TDS max (ppm)</a:t>
              </a:r>
            </a:p>
            <a:p>
              <a:pPr>
                <a:spcAft>
                  <a:spcPts val="600"/>
                </a:spcAft>
              </a:pPr>
              <a:r>
                <a:rPr lang="en-US" sz="1600" dirty="0" smtClean="0"/>
                <a:t>Sulfides (ppm)</a:t>
              </a:r>
            </a:p>
            <a:p>
              <a:pPr>
                <a:spcAft>
                  <a:spcPts val="600"/>
                </a:spcAft>
              </a:pPr>
              <a:r>
                <a:rPr lang="en-US" sz="1600" dirty="0" smtClean="0"/>
                <a:t>Iron (ppm)</a:t>
              </a:r>
            </a:p>
          </p:txBody>
        </p:sp>
        <p:sp>
          <p:nvSpPr>
            <p:cNvPr id="7" name="TextBox 6"/>
            <p:cNvSpPr txBox="1"/>
            <p:nvPr/>
          </p:nvSpPr>
          <p:spPr>
            <a:xfrm>
              <a:off x="3725286" y="3560618"/>
              <a:ext cx="1249218" cy="1508105"/>
            </a:xfrm>
            <a:prstGeom prst="rect">
              <a:avLst/>
            </a:prstGeom>
            <a:noFill/>
          </p:spPr>
          <p:txBody>
            <a:bodyPr wrap="square" rtlCol="0">
              <a:spAutoFit/>
            </a:bodyPr>
            <a:lstStyle/>
            <a:p>
              <a:pPr algn="ctr"/>
              <a:r>
                <a:rPr lang="en-US" b="1" dirty="0" smtClean="0"/>
                <a:t> </a:t>
              </a:r>
              <a:r>
                <a:rPr lang="en-US" sz="1600" b="1" dirty="0" smtClean="0"/>
                <a:t>Marcellus</a:t>
              </a:r>
              <a:endParaRPr lang="en-US" sz="1600" dirty="0" smtClean="0"/>
            </a:p>
            <a:p>
              <a:pPr algn="ctr"/>
              <a:endParaRPr lang="en-US" sz="1600" dirty="0"/>
            </a:p>
            <a:p>
              <a:pPr algn="ctr">
                <a:spcAft>
                  <a:spcPts val="600"/>
                </a:spcAft>
              </a:pPr>
              <a:r>
                <a:rPr lang="en-US" sz="1600" dirty="0" smtClean="0"/>
                <a:t>200,000 +</a:t>
              </a:r>
            </a:p>
            <a:p>
              <a:pPr algn="ctr">
                <a:spcAft>
                  <a:spcPts val="600"/>
                </a:spcAft>
              </a:pPr>
              <a:r>
                <a:rPr lang="en-US" sz="1600" dirty="0" smtClean="0"/>
                <a:t>0 - ?</a:t>
              </a:r>
            </a:p>
            <a:p>
              <a:pPr algn="ctr">
                <a:spcAft>
                  <a:spcPts val="600"/>
                </a:spcAft>
              </a:pPr>
              <a:r>
                <a:rPr lang="en-US" sz="1600" dirty="0" smtClean="0"/>
                <a:t>varies</a:t>
              </a:r>
            </a:p>
          </p:txBody>
        </p:sp>
        <p:sp>
          <p:nvSpPr>
            <p:cNvPr id="9" name="TextBox 8"/>
            <p:cNvSpPr txBox="1"/>
            <p:nvPr/>
          </p:nvSpPr>
          <p:spPr>
            <a:xfrm>
              <a:off x="4992832" y="3598718"/>
              <a:ext cx="1249218" cy="1477328"/>
            </a:xfrm>
            <a:prstGeom prst="rect">
              <a:avLst/>
            </a:prstGeom>
            <a:noFill/>
          </p:spPr>
          <p:txBody>
            <a:bodyPr wrap="square" rtlCol="0">
              <a:spAutoFit/>
            </a:bodyPr>
            <a:lstStyle/>
            <a:p>
              <a:pPr algn="ctr"/>
              <a:r>
                <a:rPr lang="en-US" sz="1600" b="1" dirty="0" smtClean="0"/>
                <a:t>  Barnett  </a:t>
              </a:r>
            </a:p>
            <a:p>
              <a:pPr algn="ctr"/>
              <a:endParaRPr lang="en-US" sz="1600" b="1" dirty="0"/>
            </a:p>
            <a:p>
              <a:pPr algn="ctr">
                <a:spcAft>
                  <a:spcPts val="600"/>
                </a:spcAft>
              </a:pPr>
              <a:r>
                <a:rPr lang="en-US" sz="1600" dirty="0" smtClean="0"/>
                <a:t>150,000</a:t>
              </a:r>
            </a:p>
            <a:p>
              <a:pPr algn="ctr">
                <a:spcAft>
                  <a:spcPts val="600"/>
                </a:spcAft>
              </a:pPr>
              <a:r>
                <a:rPr lang="en-US" sz="1600" dirty="0" smtClean="0"/>
                <a:t>0 - ?</a:t>
              </a:r>
            </a:p>
            <a:p>
              <a:pPr algn="ctr">
                <a:spcAft>
                  <a:spcPts val="600"/>
                </a:spcAft>
              </a:pPr>
              <a:r>
                <a:rPr lang="en-US" sz="1600" dirty="0" smtClean="0"/>
                <a:t>varies</a:t>
              </a:r>
            </a:p>
          </p:txBody>
        </p:sp>
        <p:sp>
          <p:nvSpPr>
            <p:cNvPr id="14" name="Rectangle 13"/>
            <p:cNvSpPr/>
            <p:nvPr/>
          </p:nvSpPr>
          <p:spPr>
            <a:xfrm>
              <a:off x="1993900" y="3078018"/>
              <a:ext cx="4254500" cy="1998027"/>
            </a:xfrm>
            <a:prstGeom prst="rect">
              <a:avLst/>
            </a:prstGeom>
            <a:noFill/>
            <a:ln w="3810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993900" y="3509818"/>
              <a:ext cx="4254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993900" y="4068618"/>
              <a:ext cx="4254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21100" y="3078018"/>
              <a:ext cx="4186" cy="1998027"/>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991100" y="3509818"/>
              <a:ext cx="1732" cy="1566227"/>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229100" y="3074740"/>
              <a:ext cx="1524000" cy="369332"/>
            </a:xfrm>
            <a:prstGeom prst="rect">
              <a:avLst/>
            </a:prstGeom>
            <a:noFill/>
          </p:spPr>
          <p:txBody>
            <a:bodyPr wrap="square" rtlCol="0">
              <a:spAutoFit/>
            </a:bodyPr>
            <a:lstStyle/>
            <a:p>
              <a:pPr algn="ctr"/>
              <a:r>
                <a:rPr lang="en-US" b="1" smtClean="0"/>
                <a:t>Play</a:t>
              </a:r>
              <a:endParaRPr lang="en-US" b="1" dirty="0" smtClean="0"/>
            </a:p>
          </p:txBody>
        </p:sp>
        <p:cxnSp>
          <p:nvCxnSpPr>
            <p:cNvPr id="16" name="Straight Connector 15"/>
            <p:cNvCxnSpPr/>
            <p:nvPr/>
          </p:nvCxnSpPr>
          <p:spPr>
            <a:xfrm>
              <a:off x="1993900" y="4403898"/>
              <a:ext cx="4254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993900" y="4739178"/>
              <a:ext cx="4254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34118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224744"/>
            <a:ext cx="8394700" cy="714434"/>
          </a:xfrm>
        </p:spPr>
        <p:txBody>
          <a:bodyPr anchor="ctr"/>
          <a:lstStyle/>
          <a:p>
            <a:pPr eaLnBrk="1" hangingPunct="1">
              <a:lnSpc>
                <a:spcPct val="90000"/>
              </a:lnSpc>
            </a:pPr>
            <a:r>
              <a:rPr lang="en-US" altLang="x-none" smtClean="0">
                <a:ea typeface="ＭＳ Ｐゴシック" charset="-128"/>
              </a:rPr>
              <a:t>Marcellus Flowback </a:t>
            </a:r>
            <a:r>
              <a:rPr lang="en-US" altLang="x-none" dirty="0" smtClean="0">
                <a:ea typeface="ＭＳ Ｐゴシック" charset="-128"/>
              </a:rPr>
              <a:t>Water </a:t>
            </a:r>
            <a:r>
              <a:rPr lang="en-US" altLang="x-none" dirty="0">
                <a:ea typeface="ＭＳ Ｐゴシック" charset="-128"/>
              </a:rPr>
              <a:t>Characteristics</a:t>
            </a:r>
          </a:p>
        </p:txBody>
      </p:sp>
      <p:grpSp>
        <p:nvGrpSpPr>
          <p:cNvPr id="9" name="Group 8"/>
          <p:cNvGrpSpPr/>
          <p:nvPr/>
        </p:nvGrpSpPr>
        <p:grpSpPr>
          <a:xfrm>
            <a:off x="1219200" y="2125518"/>
            <a:ext cx="6794500" cy="4262705"/>
            <a:chOff x="457200" y="2125518"/>
            <a:chExt cx="6794500" cy="4262705"/>
          </a:xfrm>
        </p:grpSpPr>
        <p:sp>
          <p:nvSpPr>
            <p:cNvPr id="2" name="TextBox 1"/>
            <p:cNvSpPr txBox="1"/>
            <p:nvPr/>
          </p:nvSpPr>
          <p:spPr>
            <a:xfrm>
              <a:off x="508000" y="2125518"/>
              <a:ext cx="2807710" cy="4262705"/>
            </a:xfrm>
            <a:prstGeom prst="rect">
              <a:avLst/>
            </a:prstGeom>
            <a:noFill/>
          </p:spPr>
          <p:txBody>
            <a:bodyPr wrap="square" rtlCol="0">
              <a:spAutoFit/>
            </a:bodyPr>
            <a:lstStyle/>
            <a:p>
              <a:r>
                <a:rPr lang="en-US" b="1" dirty="0" smtClean="0"/>
                <a:t>Parameter</a:t>
              </a:r>
            </a:p>
            <a:p>
              <a:endParaRPr lang="en-US" sz="1600" b="1" dirty="0" smtClean="0"/>
            </a:p>
            <a:p>
              <a:endParaRPr lang="en-US" sz="1600" dirty="0" smtClean="0"/>
            </a:p>
            <a:p>
              <a:endParaRPr lang="en-US" sz="1600" dirty="0"/>
            </a:p>
            <a:p>
              <a:pPr>
                <a:spcAft>
                  <a:spcPts val="600"/>
                </a:spcAft>
              </a:pPr>
              <a:r>
                <a:rPr lang="en-US" sz="1600" dirty="0" smtClean="0"/>
                <a:t>pH</a:t>
              </a:r>
            </a:p>
            <a:p>
              <a:pPr>
                <a:spcAft>
                  <a:spcPts val="600"/>
                </a:spcAft>
              </a:pPr>
              <a:r>
                <a:rPr lang="en-US" sz="1600" dirty="0" smtClean="0"/>
                <a:t>TDS (ppm)</a:t>
              </a:r>
            </a:p>
            <a:p>
              <a:pPr>
                <a:spcAft>
                  <a:spcPts val="600"/>
                </a:spcAft>
              </a:pPr>
              <a:r>
                <a:rPr lang="en-US" sz="1600" dirty="0" smtClean="0"/>
                <a:t>Chloride ppm (as Cl</a:t>
              </a:r>
              <a:r>
                <a:rPr lang="en-US" sz="1600" baseline="30000" dirty="0" smtClean="0"/>
                <a:t>-</a:t>
              </a:r>
              <a:r>
                <a:rPr lang="en-US" sz="1600" dirty="0" smtClean="0"/>
                <a:t>)</a:t>
              </a:r>
            </a:p>
            <a:p>
              <a:pPr>
                <a:spcAft>
                  <a:spcPts val="600"/>
                </a:spcAft>
              </a:pPr>
              <a:r>
                <a:rPr lang="en-US" sz="1600" dirty="0" smtClean="0"/>
                <a:t>Sulfate ppm (as SO</a:t>
              </a:r>
              <a:r>
                <a:rPr lang="en-US" sz="1600" baseline="-25000" dirty="0" smtClean="0"/>
                <a:t>4</a:t>
              </a:r>
              <a:r>
                <a:rPr lang="en-US" sz="1600" baseline="30000" dirty="0" smtClean="0"/>
                <a:t>-2</a:t>
              </a:r>
              <a:r>
                <a:rPr lang="en-US" sz="1600" dirty="0" smtClean="0"/>
                <a:t>)</a:t>
              </a:r>
            </a:p>
            <a:p>
              <a:pPr>
                <a:spcAft>
                  <a:spcPts val="600"/>
                </a:spcAft>
              </a:pPr>
              <a:r>
                <a:rPr lang="en-US" sz="1600" dirty="0" smtClean="0"/>
                <a:t>Sodium ppm (as Na)</a:t>
              </a:r>
            </a:p>
            <a:p>
              <a:pPr>
                <a:spcAft>
                  <a:spcPts val="600"/>
                </a:spcAft>
              </a:pPr>
              <a:r>
                <a:rPr lang="en-US" sz="1600" dirty="0" smtClean="0"/>
                <a:t>Calcium ppm (as Ca)</a:t>
              </a:r>
            </a:p>
            <a:p>
              <a:pPr>
                <a:spcAft>
                  <a:spcPts val="600"/>
                </a:spcAft>
              </a:pPr>
              <a:r>
                <a:rPr lang="en-US" sz="1600" dirty="0" smtClean="0"/>
                <a:t>Magnesium ppm (as </a:t>
              </a:r>
              <a:r>
                <a:rPr lang="en-US" sz="1600" dirty="0" err="1" smtClean="0"/>
                <a:t>Mn</a:t>
              </a:r>
              <a:r>
                <a:rPr lang="en-US" sz="1600" dirty="0" smtClean="0"/>
                <a:t>)</a:t>
              </a:r>
            </a:p>
            <a:p>
              <a:pPr>
                <a:spcAft>
                  <a:spcPts val="600"/>
                </a:spcAft>
              </a:pPr>
              <a:r>
                <a:rPr lang="en-US" sz="1600" dirty="0" smtClean="0"/>
                <a:t>Barium ppm (as Ba)</a:t>
              </a:r>
            </a:p>
            <a:p>
              <a:pPr>
                <a:spcAft>
                  <a:spcPts val="600"/>
                </a:spcAft>
              </a:pPr>
              <a:r>
                <a:rPr lang="en-US" sz="1600" dirty="0" smtClean="0"/>
                <a:t>Strontium ppm (as </a:t>
              </a:r>
              <a:r>
                <a:rPr lang="en-US" sz="1600" dirty="0" err="1" smtClean="0"/>
                <a:t>Sr</a:t>
              </a:r>
              <a:r>
                <a:rPr lang="en-US" sz="1600" dirty="0" smtClean="0"/>
                <a:t>)</a:t>
              </a:r>
            </a:p>
            <a:p>
              <a:pPr>
                <a:spcAft>
                  <a:spcPts val="600"/>
                </a:spcAft>
              </a:pPr>
              <a:r>
                <a:rPr lang="en-US" sz="1600" dirty="0" smtClean="0"/>
                <a:t>Iron ppm (as Fe)</a:t>
              </a:r>
            </a:p>
          </p:txBody>
        </p:sp>
        <p:sp>
          <p:nvSpPr>
            <p:cNvPr id="6" name="TextBox 5"/>
            <p:cNvSpPr txBox="1"/>
            <p:nvPr/>
          </p:nvSpPr>
          <p:spPr>
            <a:xfrm>
              <a:off x="4652386" y="2125518"/>
              <a:ext cx="1249218" cy="4231928"/>
            </a:xfrm>
            <a:prstGeom prst="rect">
              <a:avLst/>
            </a:prstGeom>
            <a:noFill/>
          </p:spPr>
          <p:txBody>
            <a:bodyPr wrap="square" rtlCol="0">
              <a:spAutoFit/>
            </a:bodyPr>
            <a:lstStyle/>
            <a:p>
              <a:pPr algn="ctr"/>
              <a:r>
                <a:rPr lang="en-US" b="1" dirty="0" smtClean="0"/>
                <a:t>Marcellus</a:t>
              </a:r>
            </a:p>
            <a:p>
              <a:pPr algn="ctr"/>
              <a:endParaRPr lang="en-US" sz="1600" b="1" dirty="0" smtClean="0"/>
            </a:p>
            <a:p>
              <a:pPr algn="ctr"/>
              <a:r>
                <a:rPr lang="en-US" sz="1600" b="1" dirty="0" smtClean="0"/>
                <a:t>Day 5</a:t>
              </a:r>
            </a:p>
            <a:p>
              <a:pPr algn="ctr"/>
              <a:endParaRPr lang="en-US" sz="1600" dirty="0"/>
            </a:p>
            <a:p>
              <a:pPr algn="ctr">
                <a:spcAft>
                  <a:spcPts val="600"/>
                </a:spcAft>
              </a:pPr>
              <a:r>
                <a:rPr lang="en-US" sz="1600" dirty="0" smtClean="0"/>
                <a:t>6.42</a:t>
              </a:r>
            </a:p>
            <a:p>
              <a:pPr algn="ctr">
                <a:spcAft>
                  <a:spcPts val="600"/>
                </a:spcAft>
              </a:pPr>
              <a:r>
                <a:rPr lang="en-US" sz="1600" dirty="0" smtClean="0"/>
                <a:t>65976</a:t>
              </a:r>
            </a:p>
            <a:p>
              <a:pPr algn="ctr">
                <a:spcAft>
                  <a:spcPts val="600"/>
                </a:spcAft>
              </a:pPr>
              <a:r>
                <a:rPr lang="en-US" sz="1600" dirty="0" smtClean="0"/>
                <a:t>40600</a:t>
              </a:r>
            </a:p>
            <a:p>
              <a:pPr algn="ctr">
                <a:spcAft>
                  <a:spcPts val="600"/>
                </a:spcAft>
              </a:pPr>
              <a:r>
                <a:rPr lang="en-US" sz="1600" dirty="0" smtClean="0"/>
                <a:t>0</a:t>
              </a:r>
            </a:p>
            <a:p>
              <a:pPr algn="ctr">
                <a:spcAft>
                  <a:spcPts val="600"/>
                </a:spcAft>
              </a:pPr>
              <a:r>
                <a:rPr lang="en-US" sz="1600" dirty="0" smtClean="0"/>
                <a:t>17700</a:t>
              </a:r>
            </a:p>
            <a:p>
              <a:pPr algn="ctr">
                <a:spcAft>
                  <a:spcPts val="600"/>
                </a:spcAft>
              </a:pPr>
              <a:r>
                <a:rPr lang="en-US" sz="1600" dirty="0" smtClean="0"/>
                <a:t>4760</a:t>
              </a:r>
            </a:p>
            <a:p>
              <a:pPr algn="ctr">
                <a:spcAft>
                  <a:spcPts val="600"/>
                </a:spcAft>
              </a:pPr>
              <a:r>
                <a:rPr lang="en-US" sz="1600" dirty="0" smtClean="0"/>
                <a:t>492</a:t>
              </a:r>
            </a:p>
            <a:p>
              <a:pPr algn="ctr">
                <a:spcAft>
                  <a:spcPts val="600"/>
                </a:spcAft>
              </a:pPr>
              <a:r>
                <a:rPr lang="en-US" sz="1600" dirty="0" smtClean="0"/>
                <a:t>1340</a:t>
              </a:r>
            </a:p>
            <a:p>
              <a:pPr algn="ctr">
                <a:spcAft>
                  <a:spcPts val="600"/>
                </a:spcAft>
              </a:pPr>
              <a:r>
                <a:rPr lang="en-US" sz="1600" dirty="0" smtClean="0"/>
                <a:t>890</a:t>
              </a:r>
            </a:p>
            <a:p>
              <a:pPr algn="ctr">
                <a:spcAft>
                  <a:spcPts val="600"/>
                </a:spcAft>
              </a:pPr>
              <a:r>
                <a:rPr lang="en-US" sz="1600" dirty="0" smtClean="0"/>
                <a:t>21</a:t>
              </a:r>
            </a:p>
          </p:txBody>
        </p:sp>
        <p:sp>
          <p:nvSpPr>
            <p:cNvPr id="7" name="TextBox 6"/>
            <p:cNvSpPr txBox="1"/>
            <p:nvPr/>
          </p:nvSpPr>
          <p:spPr>
            <a:xfrm>
              <a:off x="3359439" y="2150918"/>
              <a:ext cx="1249218" cy="4231928"/>
            </a:xfrm>
            <a:prstGeom prst="rect">
              <a:avLst/>
            </a:prstGeom>
            <a:noFill/>
          </p:spPr>
          <p:txBody>
            <a:bodyPr wrap="square" rtlCol="0">
              <a:spAutoFit/>
            </a:bodyPr>
            <a:lstStyle/>
            <a:p>
              <a:pPr algn="ctr"/>
              <a:endParaRPr lang="en-US" sz="1600" b="1" dirty="0" smtClean="0"/>
            </a:p>
            <a:p>
              <a:endParaRPr lang="en-US" sz="1600" b="1" dirty="0" smtClean="0"/>
            </a:p>
            <a:p>
              <a:pPr algn="ctr"/>
              <a:r>
                <a:rPr lang="en-US" sz="1600" b="1" dirty="0" smtClean="0"/>
                <a:t>Day 1 </a:t>
              </a:r>
            </a:p>
            <a:p>
              <a:pPr algn="ctr"/>
              <a:endParaRPr lang="en-US" sz="1600" dirty="0"/>
            </a:p>
            <a:p>
              <a:pPr algn="ctr">
                <a:spcAft>
                  <a:spcPts val="600"/>
                </a:spcAft>
              </a:pPr>
              <a:r>
                <a:rPr lang="en-US" sz="1600" dirty="0" smtClean="0"/>
                <a:t>6.97</a:t>
              </a:r>
            </a:p>
            <a:p>
              <a:pPr algn="ctr">
                <a:spcAft>
                  <a:spcPts val="600"/>
                </a:spcAft>
              </a:pPr>
              <a:r>
                <a:rPr lang="en-US" sz="1600" dirty="0" smtClean="0"/>
                <a:t>21823</a:t>
              </a:r>
            </a:p>
            <a:p>
              <a:pPr algn="ctr">
                <a:spcAft>
                  <a:spcPts val="600"/>
                </a:spcAft>
              </a:pPr>
              <a:r>
                <a:rPr lang="en-US" sz="1600" dirty="0" smtClean="0"/>
                <a:t>13600</a:t>
              </a:r>
            </a:p>
            <a:p>
              <a:pPr algn="ctr">
                <a:spcAft>
                  <a:spcPts val="600"/>
                </a:spcAft>
              </a:pPr>
              <a:r>
                <a:rPr lang="en-US" sz="1600" dirty="0" smtClean="0"/>
                <a:t>0</a:t>
              </a:r>
            </a:p>
            <a:p>
              <a:pPr algn="ctr">
                <a:spcAft>
                  <a:spcPts val="600"/>
                </a:spcAft>
              </a:pPr>
              <a:r>
                <a:rPr lang="en-US" sz="1600" dirty="0" smtClean="0"/>
                <a:t>6270</a:t>
              </a:r>
            </a:p>
            <a:p>
              <a:pPr algn="ctr">
                <a:spcAft>
                  <a:spcPts val="600"/>
                </a:spcAft>
              </a:pPr>
              <a:r>
                <a:rPr lang="en-US" sz="1600" dirty="0" smtClean="0"/>
                <a:t>1180</a:t>
              </a:r>
            </a:p>
            <a:p>
              <a:pPr algn="ctr">
                <a:spcAft>
                  <a:spcPts val="600"/>
                </a:spcAft>
              </a:pPr>
              <a:r>
                <a:rPr lang="en-US" sz="1600" dirty="0" smtClean="0"/>
                <a:t>129</a:t>
              </a:r>
            </a:p>
            <a:p>
              <a:pPr algn="ctr">
                <a:spcAft>
                  <a:spcPts val="600"/>
                </a:spcAft>
              </a:pPr>
              <a:r>
                <a:rPr lang="en-US" sz="1600" dirty="0" smtClean="0"/>
                <a:t>276</a:t>
              </a:r>
            </a:p>
            <a:p>
              <a:pPr algn="ctr">
                <a:spcAft>
                  <a:spcPts val="600"/>
                </a:spcAft>
              </a:pPr>
              <a:r>
                <a:rPr lang="en-US" sz="1600" dirty="0" smtClean="0"/>
                <a:t>204</a:t>
              </a:r>
            </a:p>
            <a:p>
              <a:pPr algn="ctr">
                <a:spcAft>
                  <a:spcPts val="600"/>
                </a:spcAft>
              </a:pPr>
              <a:r>
                <a:rPr lang="en-US" sz="1600" dirty="0" smtClean="0"/>
                <a:t>8</a:t>
              </a:r>
            </a:p>
          </p:txBody>
        </p:sp>
        <p:sp>
          <p:nvSpPr>
            <p:cNvPr id="8" name="TextBox 7"/>
            <p:cNvSpPr txBox="1"/>
            <p:nvPr/>
          </p:nvSpPr>
          <p:spPr>
            <a:xfrm>
              <a:off x="5932632" y="2150918"/>
              <a:ext cx="1249218" cy="4231928"/>
            </a:xfrm>
            <a:prstGeom prst="rect">
              <a:avLst/>
            </a:prstGeom>
            <a:noFill/>
          </p:spPr>
          <p:txBody>
            <a:bodyPr wrap="square" rtlCol="0">
              <a:spAutoFit/>
            </a:bodyPr>
            <a:lstStyle/>
            <a:p>
              <a:pPr algn="ctr"/>
              <a:r>
                <a:rPr lang="en-US" sz="1600" b="1" dirty="0" smtClean="0"/>
                <a:t> </a:t>
              </a:r>
            </a:p>
            <a:p>
              <a:endParaRPr lang="en-US" sz="1600" b="1" dirty="0" smtClean="0"/>
            </a:p>
            <a:p>
              <a:pPr algn="ctr"/>
              <a:r>
                <a:rPr lang="en-US" sz="1600" b="1" dirty="0" smtClean="0"/>
                <a:t>Day 14</a:t>
              </a:r>
            </a:p>
            <a:p>
              <a:pPr algn="ctr"/>
              <a:endParaRPr lang="en-US" sz="1600" b="1" dirty="0"/>
            </a:p>
            <a:p>
              <a:pPr algn="ctr">
                <a:spcAft>
                  <a:spcPts val="600"/>
                </a:spcAft>
              </a:pPr>
              <a:r>
                <a:rPr lang="en-US" sz="1600" dirty="0" smtClean="0"/>
                <a:t>6.1</a:t>
              </a:r>
            </a:p>
            <a:p>
              <a:pPr algn="ctr">
                <a:spcAft>
                  <a:spcPts val="600"/>
                </a:spcAft>
              </a:pPr>
              <a:r>
                <a:rPr lang="en-US" sz="1600" dirty="0" smtClean="0"/>
                <a:t>201860</a:t>
              </a:r>
            </a:p>
            <a:p>
              <a:pPr algn="ctr">
                <a:spcAft>
                  <a:spcPts val="600"/>
                </a:spcAft>
              </a:pPr>
              <a:r>
                <a:rPr lang="en-US" sz="1600" dirty="0" smtClean="0"/>
                <a:t>125300</a:t>
              </a:r>
            </a:p>
            <a:p>
              <a:pPr algn="ctr">
                <a:spcAft>
                  <a:spcPts val="600"/>
                </a:spcAft>
              </a:pPr>
              <a:r>
                <a:rPr lang="en-US" sz="1600" dirty="0" smtClean="0"/>
                <a:t>2</a:t>
              </a:r>
            </a:p>
            <a:p>
              <a:pPr algn="ctr">
                <a:spcAft>
                  <a:spcPts val="600"/>
                </a:spcAft>
              </a:pPr>
              <a:r>
                <a:rPr lang="en-US" sz="1600" dirty="0" smtClean="0"/>
                <a:t>47800</a:t>
              </a:r>
            </a:p>
            <a:p>
              <a:pPr algn="ctr">
                <a:spcAft>
                  <a:spcPts val="600"/>
                </a:spcAft>
              </a:pPr>
              <a:r>
                <a:rPr lang="en-US" sz="1600" dirty="0" smtClean="0"/>
                <a:t>23321</a:t>
              </a:r>
            </a:p>
            <a:p>
              <a:pPr algn="ctr">
                <a:spcAft>
                  <a:spcPts val="600"/>
                </a:spcAft>
              </a:pPr>
              <a:r>
                <a:rPr lang="en-US" sz="1600" dirty="0" smtClean="0"/>
                <a:t>2336</a:t>
              </a:r>
            </a:p>
            <a:p>
              <a:pPr algn="ctr">
                <a:spcAft>
                  <a:spcPts val="600"/>
                </a:spcAft>
              </a:pPr>
              <a:r>
                <a:rPr lang="en-US" sz="1600" dirty="0" smtClean="0"/>
                <a:t>248</a:t>
              </a:r>
            </a:p>
            <a:p>
              <a:pPr algn="ctr">
                <a:spcAft>
                  <a:spcPts val="600"/>
                </a:spcAft>
              </a:pPr>
              <a:r>
                <a:rPr lang="en-US" sz="1600" dirty="0" smtClean="0"/>
                <a:t>2396</a:t>
              </a:r>
            </a:p>
            <a:p>
              <a:pPr algn="ctr">
                <a:spcAft>
                  <a:spcPts val="600"/>
                </a:spcAft>
              </a:pPr>
              <a:r>
                <a:rPr lang="en-US" sz="1600" dirty="0" smtClean="0"/>
                <a:t>277</a:t>
              </a:r>
            </a:p>
          </p:txBody>
        </p:sp>
        <p:grpSp>
          <p:nvGrpSpPr>
            <p:cNvPr id="35" name="Group 34"/>
            <p:cNvGrpSpPr/>
            <p:nvPr/>
          </p:nvGrpSpPr>
          <p:grpSpPr>
            <a:xfrm>
              <a:off x="457200" y="2125518"/>
              <a:ext cx="6794500" cy="4216400"/>
              <a:chOff x="1333500" y="2150918"/>
              <a:chExt cx="6159500" cy="4216400"/>
            </a:xfrm>
          </p:grpSpPr>
          <p:sp>
            <p:nvSpPr>
              <p:cNvPr id="3" name="Rectangle 2"/>
              <p:cNvSpPr/>
              <p:nvPr/>
            </p:nvSpPr>
            <p:spPr>
              <a:xfrm>
                <a:off x="1333500" y="2150918"/>
                <a:ext cx="6159500" cy="4216400"/>
              </a:xfrm>
              <a:prstGeom prst="rect">
                <a:avLst/>
              </a:prstGeom>
              <a:noFill/>
              <a:ln w="3810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333500" y="258271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333500" y="3141518"/>
                <a:ext cx="6159500" cy="3225800"/>
                <a:chOff x="1333500" y="3141518"/>
                <a:chExt cx="6159500" cy="3225800"/>
              </a:xfrm>
            </p:grpSpPr>
            <p:cxnSp>
              <p:nvCxnSpPr>
                <p:cNvPr id="12" name="Straight Connector 11"/>
                <p:cNvCxnSpPr/>
                <p:nvPr/>
              </p:nvCxnSpPr>
              <p:spPr>
                <a:xfrm>
                  <a:off x="1333500" y="314151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33500" y="346409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33500" y="378667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33500" y="410925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333500" y="443183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333500" y="475441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333500" y="507699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333500" y="539957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333500" y="572215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33500" y="604473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333500" y="6367318"/>
                  <a:ext cx="6159500" cy="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cxnSp>
          <p:nvCxnSpPr>
            <p:cNvPr id="33" name="Straight Connector 32"/>
            <p:cNvCxnSpPr/>
            <p:nvPr/>
          </p:nvCxnSpPr>
          <p:spPr>
            <a:xfrm>
              <a:off x="3365500" y="2125518"/>
              <a:ext cx="0" cy="421640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610100" y="2557318"/>
              <a:ext cx="25400" cy="377190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5867400" y="2582718"/>
              <a:ext cx="25400" cy="3771900"/>
            </a:xfrm>
            <a:prstGeom prst="lin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41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1224744"/>
            <a:ext cx="8382000" cy="714434"/>
          </a:xfrm>
        </p:spPr>
        <p:txBody>
          <a:bodyPr anchor="ctr"/>
          <a:lstStyle/>
          <a:p>
            <a:pPr eaLnBrk="1" hangingPunct="1">
              <a:lnSpc>
                <a:spcPct val="90000"/>
              </a:lnSpc>
            </a:pPr>
            <a:r>
              <a:rPr lang="en-US" altLang="x-none" dirty="0" smtClean="0">
                <a:ea typeface="ＭＳ Ｐゴシック" charset="-128"/>
              </a:rPr>
              <a:t>Problem Causing Species</a:t>
            </a:r>
            <a:endParaRPr lang="en-US" altLang="x-none" dirty="0">
              <a:ea typeface="ＭＳ Ｐゴシック" charset="-128"/>
            </a:endParaRPr>
          </a:p>
        </p:txBody>
      </p:sp>
      <p:sp>
        <p:nvSpPr>
          <p:cNvPr id="46082" name="Content Placeholder 1"/>
          <p:cNvSpPr>
            <a:spLocks noGrp="1"/>
          </p:cNvSpPr>
          <p:nvPr>
            <p:ph idx="1"/>
          </p:nvPr>
        </p:nvSpPr>
        <p:spPr>
          <a:xfrm>
            <a:off x="457200" y="1957235"/>
            <a:ext cx="8229600" cy="4059517"/>
          </a:xfrm>
          <a:ln>
            <a:solidFill>
              <a:srgbClr val="FFFFFF"/>
            </a:solidFill>
          </a:ln>
        </p:spPr>
        <p:txBody>
          <a:bodyPr/>
          <a:lstStyle/>
          <a:p>
            <a:pPr marL="241300" lvl="1" indent="-241300">
              <a:spcBef>
                <a:spcPts val="0"/>
              </a:spcBef>
              <a:spcAft>
                <a:spcPts val="600"/>
              </a:spcAft>
              <a:buSzPct val="130000"/>
              <a:buFontTx/>
              <a:buChar char="•"/>
            </a:pPr>
            <a:r>
              <a:rPr lang="en-US" altLang="x-none" dirty="0" smtClean="0">
                <a:ea typeface="ＭＳ Ｐゴシック" charset="-128"/>
              </a:rPr>
              <a:t>Bacteria </a:t>
            </a:r>
            <a:r>
              <a:rPr lang="mr-IN" altLang="x-none" dirty="0" smtClean="0">
                <a:ea typeface="ＭＳ Ｐゴシック" charset="-128"/>
              </a:rPr>
              <a:t>–</a:t>
            </a:r>
            <a:r>
              <a:rPr lang="en-US" altLang="x-none" dirty="0" smtClean="0">
                <a:ea typeface="ＭＳ Ｐゴシック" charset="-128"/>
              </a:rPr>
              <a:t> Corrosion, Plugging, Production of H</a:t>
            </a:r>
            <a:r>
              <a:rPr lang="en-US" altLang="x-none" baseline="-25000" dirty="0" smtClean="0">
                <a:ea typeface="ＭＳ Ｐゴシック" charset="-128"/>
              </a:rPr>
              <a:t>2</a:t>
            </a:r>
            <a:r>
              <a:rPr lang="en-US" altLang="x-none" dirty="0" smtClean="0">
                <a:ea typeface="ＭＳ Ｐゴシック" charset="-128"/>
              </a:rPr>
              <a:t>S</a:t>
            </a:r>
          </a:p>
          <a:p>
            <a:pPr marL="241300" lvl="1" indent="-241300">
              <a:spcBef>
                <a:spcPts val="0"/>
              </a:spcBef>
              <a:spcAft>
                <a:spcPts val="600"/>
              </a:spcAft>
              <a:buSzPct val="130000"/>
              <a:buFontTx/>
              <a:buChar char="•"/>
            </a:pPr>
            <a:r>
              <a:rPr lang="en-US" altLang="x-none" dirty="0">
                <a:ea typeface="ＭＳ Ｐゴシック" charset="-128"/>
              </a:rPr>
              <a:t>Biofilm </a:t>
            </a:r>
            <a:r>
              <a:rPr lang="mr-IN" altLang="x-none" dirty="0">
                <a:ea typeface="ＭＳ Ｐゴシック" charset="-128"/>
              </a:rPr>
              <a:t>–</a:t>
            </a:r>
            <a:r>
              <a:rPr lang="en-US" altLang="x-none" dirty="0">
                <a:ea typeface="ＭＳ Ｐゴシック" charset="-128"/>
              </a:rPr>
              <a:t> Corrosion, Plugging</a:t>
            </a:r>
          </a:p>
          <a:p>
            <a:pPr marL="241300" lvl="1" indent="-241300">
              <a:spcBef>
                <a:spcPts val="0"/>
              </a:spcBef>
              <a:spcAft>
                <a:spcPts val="600"/>
              </a:spcAft>
              <a:buSzPct val="130000"/>
              <a:buFontTx/>
              <a:buChar char="•"/>
            </a:pPr>
            <a:r>
              <a:rPr lang="en-US" altLang="x-none" dirty="0" smtClean="0">
                <a:ea typeface="ＭＳ Ｐゴシック" charset="-128"/>
              </a:rPr>
              <a:t>H</a:t>
            </a:r>
            <a:r>
              <a:rPr lang="en-US" altLang="x-none" baseline="-25000" dirty="0" smtClean="0">
                <a:ea typeface="ＭＳ Ｐゴシック" charset="-128"/>
              </a:rPr>
              <a:t>2</a:t>
            </a:r>
            <a:r>
              <a:rPr lang="en-US" altLang="x-none" dirty="0" smtClean="0">
                <a:ea typeface="ＭＳ Ｐゴシック" charset="-128"/>
              </a:rPr>
              <a:t>S </a:t>
            </a:r>
            <a:r>
              <a:rPr lang="mr-IN" altLang="x-none" dirty="0" smtClean="0">
                <a:ea typeface="ＭＳ Ｐゴシック" charset="-128"/>
              </a:rPr>
              <a:t>–</a:t>
            </a:r>
            <a:r>
              <a:rPr lang="en-US" altLang="x-none" dirty="0" smtClean="0">
                <a:ea typeface="ＭＳ Ｐゴシック" charset="-128"/>
              </a:rPr>
              <a:t> Corrosion, Souring of Reservoir</a:t>
            </a:r>
          </a:p>
          <a:p>
            <a:pPr marL="241300" lvl="1" indent="-241300">
              <a:spcBef>
                <a:spcPts val="0"/>
              </a:spcBef>
              <a:spcAft>
                <a:spcPts val="600"/>
              </a:spcAft>
              <a:buSzPct val="130000"/>
              <a:buFontTx/>
              <a:buChar char="•"/>
            </a:pPr>
            <a:r>
              <a:rPr lang="en-US" altLang="x-none" dirty="0" smtClean="0">
                <a:ea typeface="ＭＳ Ｐゴシック" charset="-128"/>
              </a:rPr>
              <a:t>FeS </a:t>
            </a:r>
            <a:r>
              <a:rPr lang="mr-IN" altLang="x-none" dirty="0" smtClean="0">
                <a:ea typeface="ＭＳ Ｐゴシック" charset="-128"/>
              </a:rPr>
              <a:t>–</a:t>
            </a:r>
            <a:r>
              <a:rPr lang="en-US" altLang="x-none" dirty="0" smtClean="0">
                <a:ea typeface="ＭＳ Ｐゴシック" charset="-128"/>
              </a:rPr>
              <a:t> Corrosion, Plugging</a:t>
            </a:r>
          </a:p>
          <a:p>
            <a:pPr marL="241300" lvl="1" indent="-241300">
              <a:spcBef>
                <a:spcPts val="0"/>
              </a:spcBef>
              <a:spcAft>
                <a:spcPts val="600"/>
              </a:spcAft>
              <a:buSzPct val="130000"/>
              <a:buFontTx/>
              <a:buChar char="•"/>
            </a:pPr>
            <a:r>
              <a:rPr lang="en-US" altLang="x-none" dirty="0" smtClean="0">
                <a:ea typeface="ＭＳ Ｐゴシック" charset="-128"/>
              </a:rPr>
              <a:t>Hardness Salts </a:t>
            </a:r>
            <a:r>
              <a:rPr lang="mr-IN" altLang="x-none" dirty="0" smtClean="0">
                <a:ea typeface="ＭＳ Ｐゴシック" charset="-128"/>
              </a:rPr>
              <a:t>–</a:t>
            </a:r>
            <a:r>
              <a:rPr lang="en-US" altLang="x-none" dirty="0" smtClean="0">
                <a:ea typeface="ＭＳ Ｐゴシック" charset="-128"/>
              </a:rPr>
              <a:t> Deposit/Scale, Plugging</a:t>
            </a:r>
          </a:p>
          <a:p>
            <a:pPr marL="241300" lvl="1" indent="-241300">
              <a:spcBef>
                <a:spcPts val="0"/>
              </a:spcBef>
              <a:spcAft>
                <a:spcPts val="600"/>
              </a:spcAft>
              <a:buSzPct val="130000"/>
              <a:buFontTx/>
              <a:buChar char="•"/>
            </a:pPr>
            <a:r>
              <a:rPr lang="en-US" altLang="x-none" dirty="0" smtClean="0">
                <a:ea typeface="ＭＳ Ｐゴシック" charset="-128"/>
              </a:rPr>
              <a:t>Barium Salts </a:t>
            </a:r>
            <a:r>
              <a:rPr lang="mr-IN" altLang="x-none" dirty="0" smtClean="0">
                <a:ea typeface="ＭＳ Ｐゴシック" charset="-128"/>
              </a:rPr>
              <a:t>–</a:t>
            </a:r>
            <a:r>
              <a:rPr lang="en-US" altLang="x-none" dirty="0" smtClean="0">
                <a:ea typeface="ＭＳ Ｐゴシック" charset="-128"/>
              </a:rPr>
              <a:t> Deposit Formation, Plugging</a:t>
            </a:r>
          </a:p>
          <a:p>
            <a:pPr marL="241300" lvl="1" indent="-241300">
              <a:spcBef>
                <a:spcPts val="0"/>
              </a:spcBef>
              <a:spcAft>
                <a:spcPts val="600"/>
              </a:spcAft>
              <a:buSzPct val="130000"/>
              <a:buFontTx/>
              <a:buChar char="•"/>
            </a:pPr>
            <a:r>
              <a:rPr lang="en-US" altLang="x-none" dirty="0" smtClean="0">
                <a:ea typeface="ＭＳ Ｐゴシック" charset="-128"/>
              </a:rPr>
              <a:t>NORM - Environmental</a:t>
            </a:r>
            <a:endParaRPr lang="en-US" altLang="x-none" dirty="0">
              <a:ea typeface="ＭＳ Ｐゴシック" charset="-128"/>
            </a:endParaRPr>
          </a:p>
        </p:txBody>
      </p:sp>
    </p:spTree>
    <p:extLst>
      <p:ext uri="{BB962C8B-B14F-4D97-AF65-F5344CB8AC3E}">
        <p14:creationId xmlns:p14="http://schemas.microsoft.com/office/powerpoint/2010/main" val="205143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224744"/>
            <a:ext cx="8686800" cy="714434"/>
          </a:xfrm>
        </p:spPr>
        <p:txBody>
          <a:bodyPr anchor="ctr"/>
          <a:lstStyle/>
          <a:p>
            <a:pPr eaLnBrk="1" hangingPunct="1">
              <a:lnSpc>
                <a:spcPct val="90000"/>
              </a:lnSpc>
            </a:pPr>
            <a:r>
              <a:rPr lang="en-US" altLang="x-none" dirty="0" smtClean="0">
                <a:ea typeface="ＭＳ Ｐゴシック" charset="-128"/>
              </a:rPr>
              <a:t>Impact of ClO</a:t>
            </a:r>
            <a:r>
              <a:rPr lang="en-US" altLang="x-none" baseline="-25000" dirty="0" smtClean="0">
                <a:ea typeface="ＭＳ Ｐゴシック" charset="-128"/>
              </a:rPr>
              <a:t>2 </a:t>
            </a:r>
            <a:r>
              <a:rPr lang="en-US" altLang="x-none" dirty="0" smtClean="0">
                <a:ea typeface="ＭＳ Ｐゴシック" charset="-128"/>
              </a:rPr>
              <a:t>on Problematic Species</a:t>
            </a:r>
            <a:endParaRPr lang="en-US" altLang="x-none" dirty="0">
              <a:ea typeface="ＭＳ Ｐゴシック" charset="-128"/>
            </a:endParaRPr>
          </a:p>
        </p:txBody>
      </p:sp>
      <p:sp>
        <p:nvSpPr>
          <p:cNvPr id="6" name="Content Placeholder 1"/>
          <p:cNvSpPr>
            <a:spLocks noGrp="1"/>
          </p:cNvSpPr>
          <p:nvPr>
            <p:ph idx="1"/>
          </p:nvPr>
        </p:nvSpPr>
        <p:spPr>
          <a:xfrm>
            <a:off x="457200" y="1957235"/>
            <a:ext cx="8229600" cy="3414865"/>
          </a:xfrm>
          <a:ln>
            <a:solidFill>
              <a:srgbClr val="FFFFFF"/>
            </a:solidFill>
          </a:ln>
        </p:spPr>
        <p:txBody>
          <a:bodyPr/>
          <a:lstStyle/>
          <a:p>
            <a:pPr marL="241300" lvl="1" indent="-241300">
              <a:spcBef>
                <a:spcPts val="0"/>
              </a:spcBef>
              <a:spcAft>
                <a:spcPts val="600"/>
              </a:spcAft>
              <a:buSzPct val="130000"/>
              <a:buFontTx/>
              <a:buChar char="•"/>
            </a:pPr>
            <a:r>
              <a:rPr lang="en-US" altLang="x-none" dirty="0" smtClean="0">
                <a:ea typeface="ＭＳ Ｐゴシック" charset="-128"/>
              </a:rPr>
              <a:t>Bacteria </a:t>
            </a:r>
            <a:r>
              <a:rPr lang="mr-IN" altLang="x-none" dirty="0" smtClean="0">
                <a:ea typeface="ＭＳ Ｐゴシック" charset="-128"/>
              </a:rPr>
              <a:t>–</a:t>
            </a:r>
            <a:r>
              <a:rPr lang="en-US" altLang="x-none" dirty="0" smtClean="0">
                <a:ea typeface="ＭＳ Ｐゴシック" charset="-128"/>
              </a:rPr>
              <a:t> Very Effective.</a:t>
            </a:r>
          </a:p>
          <a:p>
            <a:pPr marL="241300" lvl="1" indent="-241300">
              <a:spcBef>
                <a:spcPts val="0"/>
              </a:spcBef>
              <a:spcAft>
                <a:spcPts val="600"/>
              </a:spcAft>
              <a:buSzPct val="130000"/>
              <a:buFontTx/>
              <a:buChar char="•"/>
            </a:pPr>
            <a:r>
              <a:rPr lang="en-US" altLang="x-none" dirty="0">
                <a:ea typeface="ＭＳ Ｐゴシック" charset="-128"/>
              </a:rPr>
              <a:t>Biofilm </a:t>
            </a:r>
            <a:r>
              <a:rPr lang="mr-IN" altLang="x-none" dirty="0">
                <a:ea typeface="ＭＳ Ｐゴシック" charset="-128"/>
              </a:rPr>
              <a:t>–</a:t>
            </a:r>
            <a:r>
              <a:rPr lang="en-US" altLang="x-none" dirty="0">
                <a:ea typeface="ＭＳ Ｐゴシック" charset="-128"/>
              </a:rPr>
              <a:t> Very Effective</a:t>
            </a:r>
          </a:p>
          <a:p>
            <a:pPr marL="241300" lvl="1" indent="-241300">
              <a:spcBef>
                <a:spcPts val="0"/>
              </a:spcBef>
              <a:spcAft>
                <a:spcPts val="600"/>
              </a:spcAft>
              <a:buSzPct val="130000"/>
              <a:buFontTx/>
              <a:buChar char="•"/>
            </a:pPr>
            <a:r>
              <a:rPr lang="en-US" altLang="x-none" dirty="0" smtClean="0">
                <a:ea typeface="ＭＳ Ｐゴシック" charset="-128"/>
              </a:rPr>
              <a:t>H</a:t>
            </a:r>
            <a:r>
              <a:rPr lang="en-US" altLang="x-none" baseline="-25000" dirty="0" smtClean="0">
                <a:ea typeface="ＭＳ Ｐゴシック" charset="-128"/>
              </a:rPr>
              <a:t>2</a:t>
            </a:r>
            <a:r>
              <a:rPr lang="en-US" altLang="x-none" dirty="0" smtClean="0">
                <a:ea typeface="ＭＳ Ｐゴシック" charset="-128"/>
              </a:rPr>
              <a:t>S </a:t>
            </a:r>
            <a:r>
              <a:rPr lang="mr-IN" altLang="x-none" dirty="0" smtClean="0">
                <a:ea typeface="ＭＳ Ｐゴシック" charset="-128"/>
              </a:rPr>
              <a:t>–</a:t>
            </a:r>
            <a:r>
              <a:rPr lang="en-US" altLang="x-none" dirty="0" smtClean="0">
                <a:ea typeface="ＭＳ Ｐゴシック" charset="-128"/>
              </a:rPr>
              <a:t> Very Effective</a:t>
            </a:r>
          </a:p>
          <a:p>
            <a:pPr marL="241300" lvl="1" indent="-241300">
              <a:spcBef>
                <a:spcPts val="0"/>
              </a:spcBef>
              <a:spcAft>
                <a:spcPts val="600"/>
              </a:spcAft>
              <a:buSzPct val="130000"/>
              <a:buFontTx/>
              <a:buChar char="•"/>
            </a:pPr>
            <a:r>
              <a:rPr lang="en-US" altLang="x-none" dirty="0" smtClean="0">
                <a:ea typeface="ＭＳ Ｐゴシック" charset="-128"/>
              </a:rPr>
              <a:t>FeS </a:t>
            </a:r>
            <a:r>
              <a:rPr lang="mr-IN" altLang="x-none" dirty="0" smtClean="0">
                <a:ea typeface="ＭＳ Ｐゴシック" charset="-128"/>
              </a:rPr>
              <a:t>–</a:t>
            </a:r>
            <a:r>
              <a:rPr lang="en-US" altLang="x-none" dirty="0" smtClean="0">
                <a:ea typeface="ＭＳ Ｐゴシック" charset="-128"/>
              </a:rPr>
              <a:t> Very Effective</a:t>
            </a:r>
          </a:p>
          <a:p>
            <a:pPr marL="241300" lvl="1" indent="-241300">
              <a:spcBef>
                <a:spcPts val="0"/>
              </a:spcBef>
              <a:spcAft>
                <a:spcPts val="600"/>
              </a:spcAft>
              <a:buSzPct val="130000"/>
              <a:buFontTx/>
              <a:buChar char="•"/>
            </a:pPr>
            <a:r>
              <a:rPr lang="en-US" altLang="x-none" dirty="0" smtClean="0">
                <a:ea typeface="ＭＳ Ｐゴシック" charset="-128"/>
              </a:rPr>
              <a:t>NORM - ClO</a:t>
            </a:r>
            <a:r>
              <a:rPr lang="en-US" altLang="x-none" baseline="-25000" dirty="0" smtClean="0">
                <a:ea typeface="ＭＳ Ｐゴシック" charset="-128"/>
              </a:rPr>
              <a:t>2</a:t>
            </a:r>
            <a:r>
              <a:rPr lang="en-US" altLang="x-none" dirty="0" smtClean="0">
                <a:ea typeface="ＭＳ Ｐゴシック" charset="-128"/>
              </a:rPr>
              <a:t> can reduce the amount of NORM</a:t>
            </a:r>
            <a:r>
              <a:rPr lang="en-US" altLang="x-none" baseline="30000" dirty="0" smtClean="0">
                <a:ea typeface="ＭＳ Ｐゴシック" charset="-128"/>
              </a:rPr>
              <a:t>1</a:t>
            </a:r>
          </a:p>
          <a:p>
            <a:pPr marL="241300" lvl="1" indent="-241300">
              <a:spcBef>
                <a:spcPts val="0"/>
              </a:spcBef>
              <a:spcAft>
                <a:spcPts val="600"/>
              </a:spcAft>
              <a:buSzPct val="130000"/>
              <a:buFontTx/>
              <a:buChar char="•"/>
            </a:pPr>
            <a:endParaRPr lang="en-US" altLang="x-none" dirty="0" smtClean="0">
              <a:ea typeface="ＭＳ Ｐゴシック" charset="-128"/>
            </a:endParaRPr>
          </a:p>
          <a:p>
            <a:pPr marL="241300" lvl="1" indent="-241300">
              <a:spcBef>
                <a:spcPts val="0"/>
              </a:spcBef>
              <a:spcAft>
                <a:spcPts val="600"/>
              </a:spcAft>
              <a:buSzPct val="130000"/>
              <a:buFontTx/>
              <a:buChar char="•"/>
            </a:pPr>
            <a:r>
              <a:rPr lang="en-US" altLang="x-none" dirty="0" smtClean="0">
                <a:ea typeface="ＭＳ Ｐゴシック" charset="-128"/>
              </a:rPr>
              <a:t>Hardness Salts </a:t>
            </a:r>
            <a:r>
              <a:rPr lang="mr-IN" altLang="x-none" dirty="0" smtClean="0">
                <a:ea typeface="ＭＳ Ｐゴシック" charset="-128"/>
              </a:rPr>
              <a:t>–</a:t>
            </a:r>
            <a:r>
              <a:rPr lang="en-US" altLang="x-none" dirty="0" smtClean="0">
                <a:ea typeface="ＭＳ Ｐゴシック" charset="-128"/>
              </a:rPr>
              <a:t> No Direct Effect</a:t>
            </a:r>
          </a:p>
          <a:p>
            <a:pPr marL="241300" lvl="1" indent="-241300">
              <a:spcBef>
                <a:spcPts val="0"/>
              </a:spcBef>
              <a:spcAft>
                <a:spcPts val="600"/>
              </a:spcAft>
              <a:buSzPct val="130000"/>
              <a:buFontTx/>
              <a:buChar char="•"/>
            </a:pPr>
            <a:r>
              <a:rPr lang="en-US" altLang="x-none" dirty="0" smtClean="0">
                <a:ea typeface="ＭＳ Ｐゴシック" charset="-128"/>
              </a:rPr>
              <a:t>Barium </a:t>
            </a:r>
            <a:r>
              <a:rPr lang="mr-IN" altLang="x-none" dirty="0" smtClean="0">
                <a:ea typeface="ＭＳ Ｐゴシック" charset="-128"/>
              </a:rPr>
              <a:t>–</a:t>
            </a:r>
            <a:r>
              <a:rPr lang="en-US" altLang="x-none" dirty="0" smtClean="0">
                <a:ea typeface="ＭＳ Ｐゴシック" charset="-128"/>
              </a:rPr>
              <a:t> No Effect</a:t>
            </a:r>
          </a:p>
          <a:p>
            <a:pPr marL="241300" lvl="1" indent="-241300">
              <a:spcBef>
                <a:spcPts val="0"/>
              </a:spcBef>
              <a:spcAft>
                <a:spcPts val="600"/>
              </a:spcAft>
              <a:buSzPct val="130000"/>
              <a:buFontTx/>
              <a:buChar char="•"/>
            </a:pPr>
            <a:endParaRPr lang="en-US" altLang="x-none" dirty="0">
              <a:ea typeface="ＭＳ Ｐゴシック" charset="-128"/>
            </a:endParaRPr>
          </a:p>
        </p:txBody>
      </p:sp>
      <p:sp>
        <p:nvSpPr>
          <p:cNvPr id="3" name="TextBox 2"/>
          <p:cNvSpPr txBox="1"/>
          <p:nvPr/>
        </p:nvSpPr>
        <p:spPr>
          <a:xfrm>
            <a:off x="63501" y="6304002"/>
            <a:ext cx="8978899" cy="400110"/>
          </a:xfrm>
          <a:prstGeom prst="rect">
            <a:avLst/>
          </a:prstGeom>
          <a:noFill/>
        </p:spPr>
        <p:txBody>
          <a:bodyPr wrap="square" rtlCol="0">
            <a:spAutoFit/>
          </a:bodyPr>
          <a:lstStyle/>
          <a:p>
            <a:pPr marL="165100" indent="-165100"/>
            <a:r>
              <a:rPr lang="en-US" sz="1000" baseline="30000" smtClean="0"/>
              <a:t>1</a:t>
            </a:r>
            <a:r>
              <a:rPr lang="en-US" sz="1000" smtClean="0"/>
              <a:t>  	Mason</a:t>
            </a:r>
            <a:r>
              <a:rPr lang="en-US" sz="1000" dirty="0" smtClean="0"/>
              <a:t>, J., Block, R. and </a:t>
            </a:r>
            <a:r>
              <a:rPr lang="en-US" sz="1000" dirty="0" err="1" smtClean="0"/>
              <a:t>Knippers</a:t>
            </a:r>
            <a:r>
              <a:rPr lang="en-US" sz="1000" dirty="0" smtClean="0"/>
              <a:t>, M., "Reduction of Naturally Occurring Radioactive Material Disposal Volume by Chemical and Physical Treatment," SPE 24563, 67</a:t>
            </a:r>
            <a:r>
              <a:rPr lang="en-US" sz="1000" baseline="30000" dirty="0" smtClean="0"/>
              <a:t>th</a:t>
            </a:r>
            <a:r>
              <a:rPr lang="en-US" sz="1000" dirty="0" smtClean="0"/>
              <a:t> Annual Technical Conference and Exhibition of the Society of Petroleum Engineers, Washington, DC, October 4-7, 1992</a:t>
            </a:r>
            <a:endParaRPr lang="en-US" sz="1000" dirty="0"/>
          </a:p>
        </p:txBody>
      </p:sp>
    </p:spTree>
    <p:extLst>
      <p:ext uri="{BB962C8B-B14F-4D97-AF65-F5344CB8AC3E}">
        <p14:creationId xmlns:p14="http://schemas.microsoft.com/office/powerpoint/2010/main" val="45277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dirty="0" smtClean="0">
                <a:solidFill>
                  <a:schemeClr val="tx1">
                    <a:lumMod val="95000"/>
                    <a:lumOff val="5000"/>
                  </a:schemeClr>
                </a:solidFill>
              </a:rPr>
              <a:t>ClO</a:t>
            </a:r>
            <a:r>
              <a:rPr lang="en-US" baseline="-25000" dirty="0" smtClean="0">
                <a:solidFill>
                  <a:schemeClr val="tx1">
                    <a:lumMod val="95000"/>
                    <a:lumOff val="5000"/>
                  </a:schemeClr>
                </a:solidFill>
              </a:rPr>
              <a:t>2</a:t>
            </a:r>
            <a:r>
              <a:rPr lang="en-US" dirty="0" smtClean="0">
                <a:solidFill>
                  <a:schemeClr val="tx1">
                    <a:lumMod val="95000"/>
                    <a:lumOff val="5000"/>
                  </a:schemeClr>
                </a:solidFill>
              </a:rPr>
              <a:t> &amp; Bacteria</a:t>
            </a:r>
            <a:endParaRPr lang="en-US" baseline="30000" dirty="0">
              <a:solidFill>
                <a:schemeClr val="tx1">
                  <a:lumMod val="95000"/>
                  <a:lumOff val="5000"/>
                </a:schemeClr>
              </a:solidFill>
            </a:endParaRPr>
          </a:p>
        </p:txBody>
      </p:sp>
      <p:sp>
        <p:nvSpPr>
          <p:cNvPr id="2" name="TextBox 1"/>
          <p:cNvSpPr txBox="1"/>
          <p:nvPr/>
        </p:nvSpPr>
        <p:spPr>
          <a:xfrm>
            <a:off x="772249" y="2086705"/>
            <a:ext cx="2244525" cy="461665"/>
          </a:xfrm>
          <a:prstGeom prst="rect">
            <a:avLst/>
          </a:prstGeom>
          <a:noFill/>
        </p:spPr>
        <p:txBody>
          <a:bodyPr wrap="none" rtlCol="0">
            <a:spAutoFit/>
          </a:bodyPr>
          <a:lstStyle/>
          <a:p>
            <a:r>
              <a:rPr lang="en-US" sz="2400">
                <a:solidFill>
                  <a:schemeClr val="tx1">
                    <a:lumMod val="95000"/>
                    <a:lumOff val="5000"/>
                  </a:schemeClr>
                </a:solidFill>
                <a:latin typeface="Comic Sans MS"/>
                <a:cs typeface="Comic Sans MS"/>
              </a:rPr>
              <a:t>1.  </a:t>
            </a:r>
            <a:r>
              <a:rPr lang="en-US" sz="2400" dirty="0">
                <a:solidFill>
                  <a:schemeClr val="tx1">
                    <a:lumMod val="95000"/>
                    <a:lumOff val="5000"/>
                  </a:schemeClr>
                </a:solidFill>
                <a:latin typeface="Comic Sans MS"/>
                <a:cs typeface="Comic Sans MS"/>
              </a:rPr>
              <a:t>Penetration</a:t>
            </a:r>
            <a:endParaRPr lang="en-US" sz="2400" baseline="-25000" dirty="0">
              <a:solidFill>
                <a:schemeClr val="tx1">
                  <a:lumMod val="95000"/>
                  <a:lumOff val="5000"/>
                </a:schemeClr>
              </a:solidFill>
              <a:latin typeface="Comic Sans MS"/>
              <a:cs typeface="Comic Sans MS"/>
            </a:endParaRPr>
          </a:p>
        </p:txBody>
      </p:sp>
      <p:sp>
        <p:nvSpPr>
          <p:cNvPr id="47" name="TextBox 46"/>
          <p:cNvSpPr txBox="1"/>
          <p:nvPr/>
        </p:nvSpPr>
        <p:spPr>
          <a:xfrm>
            <a:off x="470648" y="3119929"/>
            <a:ext cx="1125629" cy="635559"/>
          </a:xfrm>
          <a:prstGeom prst="rect">
            <a:avLst/>
          </a:prstGeom>
          <a:noFill/>
        </p:spPr>
        <p:txBody>
          <a:bodyPr wrap="none" rtlCol="0">
            <a:spAutoFit/>
          </a:bodyPr>
          <a:lstStyle/>
          <a:p>
            <a:r>
              <a:rPr lang="en-US" sz="3530">
                <a:solidFill>
                  <a:schemeClr val="accent3">
                    <a:lumMod val="50000"/>
                  </a:schemeClr>
                </a:solidFill>
                <a:latin typeface="Comic Sans MS"/>
                <a:cs typeface="Comic Sans MS"/>
              </a:rPr>
              <a:t>ClO</a:t>
            </a:r>
            <a:r>
              <a:rPr lang="en-US" sz="3530" baseline="-25000">
                <a:solidFill>
                  <a:schemeClr val="accent3">
                    <a:lumMod val="50000"/>
                  </a:schemeClr>
                </a:solidFill>
                <a:latin typeface="Comic Sans MS"/>
                <a:cs typeface="Comic Sans MS"/>
              </a:rPr>
              <a:t>2</a:t>
            </a:r>
          </a:p>
        </p:txBody>
      </p:sp>
      <p:sp>
        <p:nvSpPr>
          <p:cNvPr id="4" name="Parallelogram 3"/>
          <p:cNvSpPr/>
          <p:nvPr/>
        </p:nvSpPr>
        <p:spPr bwMode="auto">
          <a:xfrm rot="773970">
            <a:off x="2990051" y="2740582"/>
            <a:ext cx="926372" cy="2779290"/>
          </a:xfrm>
          <a:prstGeom prst="parallelogram">
            <a:avLst/>
          </a:prstGeom>
          <a:solidFill>
            <a:srgbClr val="FFD579"/>
          </a:solidFill>
          <a:ln w="9525" cap="flat" cmpd="sng" algn="ctr">
            <a:solidFill>
              <a:schemeClr val="accent2">
                <a:lumMod val="10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itchFamily="34" charset="0"/>
            </a:endParaRPr>
          </a:p>
        </p:txBody>
      </p:sp>
      <p:sp>
        <p:nvSpPr>
          <p:cNvPr id="72" name="TextBox 71"/>
          <p:cNvSpPr txBox="1"/>
          <p:nvPr/>
        </p:nvSpPr>
        <p:spPr>
          <a:xfrm rot="17196202">
            <a:off x="2314099" y="3993624"/>
            <a:ext cx="2237857" cy="336695"/>
          </a:xfrm>
          <a:prstGeom prst="rect">
            <a:avLst/>
          </a:prstGeom>
          <a:noFill/>
        </p:spPr>
        <p:txBody>
          <a:bodyPr wrap="none" rtlCol="0">
            <a:spAutoFit/>
          </a:bodyPr>
          <a:lstStyle/>
          <a:p>
            <a:r>
              <a:rPr lang="en-US" sz="1588" b="1">
                <a:solidFill>
                  <a:schemeClr val="bg2">
                    <a:lumMod val="50000"/>
                  </a:schemeClr>
                </a:solidFill>
                <a:latin typeface="Arial Black" charset="0"/>
                <a:ea typeface="Arial Black" charset="0"/>
                <a:cs typeface="Arial Black" charset="0"/>
              </a:rPr>
              <a:t>Bacterial Cell Wall</a:t>
            </a:r>
          </a:p>
        </p:txBody>
      </p:sp>
      <p:cxnSp>
        <p:nvCxnSpPr>
          <p:cNvPr id="49" name="Straight Arrow Connector 48"/>
          <p:cNvCxnSpPr/>
          <p:nvPr/>
        </p:nvCxnSpPr>
        <p:spPr bwMode="auto">
          <a:xfrm>
            <a:off x="1998214" y="3432231"/>
            <a:ext cx="1143000" cy="0"/>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cxnSp>
        <p:nvCxnSpPr>
          <p:cNvPr id="51" name="Straight Arrow Connector 50"/>
          <p:cNvCxnSpPr/>
          <p:nvPr/>
        </p:nvCxnSpPr>
        <p:spPr bwMode="auto">
          <a:xfrm>
            <a:off x="1998215" y="3744534"/>
            <a:ext cx="1006295" cy="309764"/>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cxnSp>
        <p:nvCxnSpPr>
          <p:cNvPr id="53" name="Straight Arrow Connector 52"/>
          <p:cNvCxnSpPr/>
          <p:nvPr/>
        </p:nvCxnSpPr>
        <p:spPr bwMode="auto">
          <a:xfrm>
            <a:off x="1861510" y="4054298"/>
            <a:ext cx="838211" cy="941294"/>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sp>
        <p:nvSpPr>
          <p:cNvPr id="64" name="Freeform 63"/>
          <p:cNvSpPr/>
          <p:nvPr/>
        </p:nvSpPr>
        <p:spPr>
          <a:xfrm rot="1060404">
            <a:off x="3257617" y="3430604"/>
            <a:ext cx="703921" cy="212084"/>
          </a:xfrm>
          <a:custGeom>
            <a:avLst/>
            <a:gdLst>
              <a:gd name="connsiteX0" fmla="*/ 0 w 1086265"/>
              <a:gd name="connsiteY0" fmla="*/ 257899 h 509135"/>
              <a:gd name="connsiteX1" fmla="*/ 300812 w 1086265"/>
              <a:gd name="connsiteY1" fmla="*/ 7244 h 509135"/>
              <a:gd name="connsiteX2" fmla="*/ 401083 w 1086265"/>
              <a:gd name="connsiteY2" fmla="*/ 508554 h 509135"/>
              <a:gd name="connsiteX3" fmla="*/ 701895 w 1086265"/>
              <a:gd name="connsiteY3" fmla="*/ 107506 h 509135"/>
              <a:gd name="connsiteX4" fmla="*/ 1086265 w 1086265"/>
              <a:gd name="connsiteY4" fmla="*/ 90796 h 50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65" h="509135">
                <a:moveTo>
                  <a:pt x="0" y="257899"/>
                </a:moveTo>
                <a:cubicBezTo>
                  <a:pt x="116982" y="111683"/>
                  <a:pt x="233965" y="-34532"/>
                  <a:pt x="300812" y="7244"/>
                </a:cubicBezTo>
                <a:cubicBezTo>
                  <a:pt x="367659" y="49020"/>
                  <a:pt x="334236" y="491844"/>
                  <a:pt x="401083" y="508554"/>
                </a:cubicBezTo>
                <a:cubicBezTo>
                  <a:pt x="467930" y="525264"/>
                  <a:pt x="587698" y="177132"/>
                  <a:pt x="701895" y="107506"/>
                </a:cubicBezTo>
                <a:cubicBezTo>
                  <a:pt x="816092" y="37880"/>
                  <a:pt x="1086265" y="90796"/>
                  <a:pt x="1086265" y="90796"/>
                </a:cubicBezTo>
              </a:path>
            </a:pathLst>
          </a:custGeom>
          <a:ln w="38100" cmpd="sng">
            <a:solidFill>
              <a:schemeClr val="accent3">
                <a:lumMod val="50000"/>
              </a:schemeClr>
            </a:solidFill>
            <a:headEnd type="none"/>
            <a:tailEnd type="arrow"/>
          </a:ln>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itchFamily="34" charset="0"/>
            </a:endParaRPr>
          </a:p>
        </p:txBody>
      </p:sp>
      <p:sp>
        <p:nvSpPr>
          <p:cNvPr id="65" name="Freeform 64"/>
          <p:cNvSpPr/>
          <p:nvPr/>
        </p:nvSpPr>
        <p:spPr>
          <a:xfrm rot="1060404">
            <a:off x="3062953" y="4110149"/>
            <a:ext cx="705106" cy="166162"/>
          </a:xfrm>
          <a:custGeom>
            <a:avLst/>
            <a:gdLst>
              <a:gd name="connsiteX0" fmla="*/ 0 w 1086265"/>
              <a:gd name="connsiteY0" fmla="*/ 257899 h 509135"/>
              <a:gd name="connsiteX1" fmla="*/ 300812 w 1086265"/>
              <a:gd name="connsiteY1" fmla="*/ 7244 h 509135"/>
              <a:gd name="connsiteX2" fmla="*/ 401083 w 1086265"/>
              <a:gd name="connsiteY2" fmla="*/ 508554 h 509135"/>
              <a:gd name="connsiteX3" fmla="*/ 701895 w 1086265"/>
              <a:gd name="connsiteY3" fmla="*/ 107506 h 509135"/>
              <a:gd name="connsiteX4" fmla="*/ 1086265 w 1086265"/>
              <a:gd name="connsiteY4" fmla="*/ 90796 h 50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65" h="509135">
                <a:moveTo>
                  <a:pt x="0" y="257899"/>
                </a:moveTo>
                <a:cubicBezTo>
                  <a:pt x="116982" y="111683"/>
                  <a:pt x="233965" y="-34532"/>
                  <a:pt x="300812" y="7244"/>
                </a:cubicBezTo>
                <a:cubicBezTo>
                  <a:pt x="367659" y="49020"/>
                  <a:pt x="334236" y="491844"/>
                  <a:pt x="401083" y="508554"/>
                </a:cubicBezTo>
                <a:cubicBezTo>
                  <a:pt x="467930" y="525264"/>
                  <a:pt x="587698" y="177132"/>
                  <a:pt x="701895" y="107506"/>
                </a:cubicBezTo>
                <a:cubicBezTo>
                  <a:pt x="816092" y="37880"/>
                  <a:pt x="1086265" y="90796"/>
                  <a:pt x="1086265" y="90796"/>
                </a:cubicBezTo>
              </a:path>
            </a:pathLst>
          </a:custGeom>
          <a:ln w="38100" cmpd="sng">
            <a:solidFill>
              <a:schemeClr val="accent3">
                <a:lumMod val="50000"/>
              </a:schemeClr>
            </a:solidFill>
            <a:headEnd type="none"/>
            <a:tailEnd type="arrow"/>
          </a:ln>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itchFamily="34" charset="0"/>
            </a:endParaRPr>
          </a:p>
        </p:txBody>
      </p:sp>
      <p:sp>
        <p:nvSpPr>
          <p:cNvPr id="66" name="Freeform 65"/>
          <p:cNvSpPr/>
          <p:nvPr/>
        </p:nvSpPr>
        <p:spPr>
          <a:xfrm rot="1060404">
            <a:off x="2760739" y="5118921"/>
            <a:ext cx="706706" cy="166162"/>
          </a:xfrm>
          <a:custGeom>
            <a:avLst/>
            <a:gdLst>
              <a:gd name="connsiteX0" fmla="*/ 0 w 1086265"/>
              <a:gd name="connsiteY0" fmla="*/ 257899 h 509135"/>
              <a:gd name="connsiteX1" fmla="*/ 300812 w 1086265"/>
              <a:gd name="connsiteY1" fmla="*/ 7244 h 509135"/>
              <a:gd name="connsiteX2" fmla="*/ 401083 w 1086265"/>
              <a:gd name="connsiteY2" fmla="*/ 508554 h 509135"/>
              <a:gd name="connsiteX3" fmla="*/ 701895 w 1086265"/>
              <a:gd name="connsiteY3" fmla="*/ 107506 h 509135"/>
              <a:gd name="connsiteX4" fmla="*/ 1086265 w 1086265"/>
              <a:gd name="connsiteY4" fmla="*/ 90796 h 50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65" h="509135">
                <a:moveTo>
                  <a:pt x="0" y="257899"/>
                </a:moveTo>
                <a:cubicBezTo>
                  <a:pt x="116982" y="111683"/>
                  <a:pt x="233965" y="-34532"/>
                  <a:pt x="300812" y="7244"/>
                </a:cubicBezTo>
                <a:cubicBezTo>
                  <a:pt x="367659" y="49020"/>
                  <a:pt x="334236" y="491844"/>
                  <a:pt x="401083" y="508554"/>
                </a:cubicBezTo>
                <a:cubicBezTo>
                  <a:pt x="467930" y="525264"/>
                  <a:pt x="587698" y="177132"/>
                  <a:pt x="701895" y="107506"/>
                </a:cubicBezTo>
                <a:cubicBezTo>
                  <a:pt x="816092" y="37880"/>
                  <a:pt x="1086265" y="90796"/>
                  <a:pt x="1086265" y="90796"/>
                </a:cubicBezTo>
              </a:path>
            </a:pathLst>
          </a:custGeom>
          <a:ln w="38100" cmpd="sng">
            <a:solidFill>
              <a:schemeClr val="accent3">
                <a:lumMod val="50000"/>
              </a:schemeClr>
            </a:solidFill>
            <a:headEnd type="none"/>
            <a:tailEnd type="arrow"/>
          </a:ln>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Arial" pitchFamily="34" charset="0"/>
            </a:endParaRPr>
          </a:p>
        </p:txBody>
      </p:sp>
      <p:cxnSp>
        <p:nvCxnSpPr>
          <p:cNvPr id="69" name="Straight Arrow Connector 68"/>
          <p:cNvCxnSpPr/>
          <p:nvPr/>
        </p:nvCxnSpPr>
        <p:spPr bwMode="auto">
          <a:xfrm>
            <a:off x="4002332" y="3583651"/>
            <a:ext cx="508085" cy="136158"/>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cxnSp>
        <p:nvCxnSpPr>
          <p:cNvPr id="70" name="Straight Arrow Connector 69"/>
          <p:cNvCxnSpPr/>
          <p:nvPr/>
        </p:nvCxnSpPr>
        <p:spPr bwMode="auto">
          <a:xfrm>
            <a:off x="3800626" y="4254317"/>
            <a:ext cx="508085" cy="136158"/>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cxnSp>
        <p:nvCxnSpPr>
          <p:cNvPr id="71" name="Straight Arrow Connector 70"/>
          <p:cNvCxnSpPr/>
          <p:nvPr/>
        </p:nvCxnSpPr>
        <p:spPr bwMode="auto">
          <a:xfrm>
            <a:off x="3500163" y="5252278"/>
            <a:ext cx="508085" cy="136158"/>
          </a:xfrm>
          <a:prstGeom prst="straightConnector1">
            <a:avLst/>
          </a:prstGeom>
          <a:solidFill>
            <a:schemeClr val="accent1"/>
          </a:solidFill>
          <a:ln w="38100" cap="flat" cmpd="sng" algn="ctr">
            <a:solidFill>
              <a:schemeClr val="accent3">
                <a:lumMod val="50000"/>
              </a:schemeClr>
            </a:solidFill>
            <a:prstDash val="solid"/>
            <a:round/>
            <a:headEnd type="none" w="med" len="med"/>
            <a:tailEnd type="arrow"/>
          </a:ln>
          <a:effectLst/>
        </p:spPr>
      </p:cxnSp>
      <p:sp>
        <p:nvSpPr>
          <p:cNvPr id="74" name="TextBox 73"/>
          <p:cNvSpPr txBox="1"/>
          <p:nvPr/>
        </p:nvSpPr>
        <p:spPr>
          <a:xfrm>
            <a:off x="4708521" y="3239020"/>
            <a:ext cx="3899648" cy="825419"/>
          </a:xfrm>
          <a:prstGeom prst="rect">
            <a:avLst/>
          </a:prstGeom>
          <a:noFill/>
        </p:spPr>
        <p:txBody>
          <a:bodyPr wrap="square" rtlCol="0">
            <a:spAutoFit/>
          </a:bodyPr>
          <a:lstStyle/>
          <a:p>
            <a:pPr>
              <a:spcAft>
                <a:spcPts val="529"/>
              </a:spcAft>
            </a:pPr>
            <a:r>
              <a:rPr lang="en-US" sz="1588" dirty="0"/>
              <a:t>The bacterial cell wall thickness varies.  Spores are much more resistant to disinfection than bacteria. </a:t>
            </a:r>
          </a:p>
        </p:txBody>
      </p:sp>
      <p:sp>
        <p:nvSpPr>
          <p:cNvPr id="75" name="TextBox 74"/>
          <p:cNvSpPr txBox="1"/>
          <p:nvPr/>
        </p:nvSpPr>
        <p:spPr>
          <a:xfrm>
            <a:off x="4529712" y="4905983"/>
            <a:ext cx="4303060" cy="825419"/>
          </a:xfrm>
          <a:prstGeom prst="rect">
            <a:avLst/>
          </a:prstGeom>
          <a:noFill/>
        </p:spPr>
        <p:txBody>
          <a:bodyPr wrap="square" rtlCol="0">
            <a:spAutoFit/>
          </a:bodyPr>
          <a:lstStyle/>
          <a:p>
            <a:pPr>
              <a:spcAft>
                <a:spcPts val="529"/>
              </a:spcAft>
            </a:pPr>
            <a:r>
              <a:rPr lang="en-US" sz="1588"/>
              <a:t>It is the penetration factor that makes one bacteria more or less resistant to inactivation.</a:t>
            </a:r>
            <a:r>
              <a:rPr lang="en-US" sz="1588" baseline="30000"/>
              <a:t>1,2</a:t>
            </a:r>
          </a:p>
        </p:txBody>
      </p:sp>
      <p:sp>
        <p:nvSpPr>
          <p:cNvPr id="76" name="TextBox 75"/>
          <p:cNvSpPr txBox="1"/>
          <p:nvPr/>
        </p:nvSpPr>
        <p:spPr>
          <a:xfrm>
            <a:off x="180109" y="6222121"/>
            <a:ext cx="8825346" cy="464230"/>
          </a:xfrm>
          <a:prstGeom prst="rect">
            <a:avLst/>
          </a:prstGeom>
          <a:noFill/>
        </p:spPr>
        <p:txBody>
          <a:bodyPr wrap="square" rtlCol="0">
            <a:spAutoFit/>
          </a:bodyPr>
          <a:lstStyle/>
          <a:p>
            <a:pPr marL="205920" indent="-205920">
              <a:spcAft>
                <a:spcPts val="529"/>
              </a:spcAft>
            </a:pPr>
            <a:r>
              <a:rPr lang="en-US" sz="1000" dirty="0"/>
              <a:t>1.	McDonnell, G. and Russell, A., "Antiseptics and Disinfectants: Activity, Action, and Resistance," </a:t>
            </a:r>
            <a:r>
              <a:rPr lang="en-US" sz="1000" i="1" dirty="0"/>
              <a:t>Clinical Microbiology Reviews</a:t>
            </a:r>
            <a:r>
              <a:rPr lang="en-US" sz="1000" dirty="0"/>
              <a:t>, 12(1), 147(1999). </a:t>
            </a:r>
          </a:p>
          <a:p>
            <a:pPr marL="205920" indent="-205920">
              <a:spcAft>
                <a:spcPts val="529"/>
              </a:spcAft>
            </a:pPr>
            <a:r>
              <a:rPr lang="en-US" sz="1000" dirty="0"/>
              <a:t>2.	</a:t>
            </a:r>
            <a:r>
              <a:rPr lang="en-US" sz="1000" dirty="0" err="1"/>
              <a:t>Ingols</a:t>
            </a:r>
            <a:r>
              <a:rPr lang="en-US" sz="1000" dirty="0"/>
              <a:t>, R. and Ridenour, G., "Chemical Properties of Chlorine Dioxide," </a:t>
            </a:r>
            <a:r>
              <a:rPr lang="en-US" sz="1000" i="1" dirty="0"/>
              <a:t>Journal</a:t>
            </a:r>
            <a:r>
              <a:rPr lang="en-US" sz="1000" dirty="0"/>
              <a:t> </a:t>
            </a:r>
            <a:r>
              <a:rPr lang="en-US" sz="1000" i="1" dirty="0"/>
              <a:t>of the American Water Works Association</a:t>
            </a:r>
            <a:r>
              <a:rPr lang="en-US" sz="1000" dirty="0"/>
              <a:t>, 40, 1207(1948).</a:t>
            </a:r>
          </a:p>
        </p:txBody>
      </p:sp>
      <p:sp>
        <p:nvSpPr>
          <p:cNvPr id="77" name="TextBox 76"/>
          <p:cNvSpPr txBox="1"/>
          <p:nvPr/>
        </p:nvSpPr>
        <p:spPr>
          <a:xfrm>
            <a:off x="3776643" y="2211560"/>
            <a:ext cx="3649895" cy="581057"/>
          </a:xfrm>
          <a:prstGeom prst="rect">
            <a:avLst/>
          </a:prstGeom>
          <a:noFill/>
        </p:spPr>
        <p:txBody>
          <a:bodyPr wrap="square" rtlCol="0">
            <a:spAutoFit/>
          </a:bodyPr>
          <a:lstStyle/>
          <a:p>
            <a:pPr algn="ctr"/>
            <a:r>
              <a:rPr lang="en-US" sz="1588" b="1" dirty="0" smtClean="0">
                <a:solidFill>
                  <a:schemeClr val="tx2"/>
                </a:solidFill>
              </a:rPr>
              <a:t>Penetration of the cell wall is the rate </a:t>
            </a:r>
            <a:r>
              <a:rPr lang="en-US" sz="1588" b="1" dirty="0">
                <a:solidFill>
                  <a:schemeClr val="tx2"/>
                </a:solidFill>
              </a:rPr>
              <a:t>limiting step</a:t>
            </a:r>
          </a:p>
        </p:txBody>
      </p:sp>
      <p:sp>
        <p:nvSpPr>
          <p:cNvPr id="23" name="TextBox 22"/>
          <p:cNvSpPr txBox="1"/>
          <p:nvPr/>
        </p:nvSpPr>
        <p:spPr>
          <a:xfrm>
            <a:off x="4542487" y="4198199"/>
            <a:ext cx="3899648" cy="581057"/>
          </a:xfrm>
          <a:prstGeom prst="rect">
            <a:avLst/>
          </a:prstGeom>
          <a:noFill/>
        </p:spPr>
        <p:txBody>
          <a:bodyPr wrap="square" rtlCol="0">
            <a:spAutoFit/>
          </a:bodyPr>
          <a:lstStyle/>
          <a:p>
            <a:pPr>
              <a:spcAft>
                <a:spcPts val="529"/>
              </a:spcAft>
            </a:pPr>
            <a:r>
              <a:rPr lang="en-US" sz="1588"/>
              <a:t>ClO</a:t>
            </a:r>
            <a:r>
              <a:rPr lang="en-US" sz="1588" baseline="-25000"/>
              <a:t>2</a:t>
            </a:r>
            <a:r>
              <a:rPr lang="en-US" sz="1588"/>
              <a:t> was chosen to inactivate anthrax spores in DC.  </a:t>
            </a:r>
          </a:p>
        </p:txBody>
      </p:sp>
    </p:spTree>
    <p:extLst>
      <p:ext uri="{BB962C8B-B14F-4D97-AF65-F5344CB8AC3E}">
        <p14:creationId xmlns:p14="http://schemas.microsoft.com/office/powerpoint/2010/main" val="68336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6332</TotalTime>
  <Words>4080</Words>
  <Application>Microsoft Office PowerPoint</Application>
  <PresentationFormat>On-screen Show (4:3)</PresentationFormat>
  <Paragraphs>455</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Criteria for On-The-Fly Frac Water Treatment with ClO2</vt:lpstr>
      <vt:lpstr>Overview</vt:lpstr>
      <vt:lpstr>Sources of Water Used in Fracs</vt:lpstr>
      <vt:lpstr>River Water Characteristics</vt:lpstr>
      <vt:lpstr>Produced Water Characteristics</vt:lpstr>
      <vt:lpstr>Marcellus Flowback Water Characteristics</vt:lpstr>
      <vt:lpstr>Problem Causing Species</vt:lpstr>
      <vt:lpstr>Impact of ClO2 on Problematic Species</vt:lpstr>
      <vt:lpstr>ClO2 &amp; Bacteria</vt:lpstr>
      <vt:lpstr>ClO2 &amp; Bacteria</vt:lpstr>
      <vt:lpstr>ClO2 &amp; Biofilm</vt:lpstr>
      <vt:lpstr>ClO2 &amp; Biofilm </vt:lpstr>
      <vt:lpstr>ClO2 &amp; Biofilm</vt:lpstr>
      <vt:lpstr>ClO2 &amp; H2S</vt:lpstr>
      <vt:lpstr>ClO2 &amp; H2S</vt:lpstr>
      <vt:lpstr>ClO2 &amp; FeS</vt:lpstr>
      <vt:lpstr>Practical Issues</vt:lpstr>
      <vt:lpstr>Practical Issues – Residual for Bacteria</vt:lpstr>
      <vt:lpstr>Practical Issues – Residuals and Contact Time for Disinfection of Bulk Water</vt:lpstr>
      <vt:lpstr>ClO2 Required for Inactivation of Bulk Water Bacteria in Produced Water</vt:lpstr>
      <vt:lpstr>Practical Issues – Residual for Biofilm</vt:lpstr>
      <vt:lpstr>Practical Issues – Demand Testing</vt:lpstr>
      <vt:lpstr>Practical Issues – Demand Testing</vt:lpstr>
      <vt:lpstr>Practical Issues – Demand Testing</vt:lpstr>
      <vt:lpstr>Practical Issues - Injection / Sampling Point</vt:lpstr>
      <vt:lpstr>Practical Issues – Monitoring at the Right Sample Point and Contact Time</vt:lpstr>
      <vt:lpstr>Practical Issues – Monitoring &amp; Control</vt:lpstr>
      <vt:lpstr>Practical Issues – What Happens If</vt:lpstr>
      <vt:lpstr>Practical Issues – Real-Time Reporting</vt:lpstr>
      <vt:lpstr>Example – Analog Overview</vt:lpstr>
      <vt:lpstr>Example - Digital Overview</vt:lpstr>
      <vt:lpstr>Example -Treatment Summary</vt:lpstr>
      <vt:lpstr>Example – Precursor Usage</vt:lpstr>
      <vt:lpstr>Conclusions</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v</dc:creator>
  <cp:lastModifiedBy>SiteKiosk Restricted User Account</cp:lastModifiedBy>
  <cp:revision>337</cp:revision>
  <cp:lastPrinted>2017-08-23T13:05:32Z</cp:lastPrinted>
  <dcterms:created xsi:type="dcterms:W3CDTF">2014-06-18T14:39:01Z</dcterms:created>
  <dcterms:modified xsi:type="dcterms:W3CDTF">2017-08-23T13:06:09Z</dcterms:modified>
</cp:coreProperties>
</file>