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0" r:id="rId5"/>
  </p:sldMasterIdLst>
  <p:notesMasterIdLst>
    <p:notesMasterId r:id="rId17"/>
  </p:notesMasterIdLst>
  <p:sldIdLst>
    <p:sldId id="308" r:id="rId6"/>
    <p:sldId id="301" r:id="rId7"/>
    <p:sldId id="302" r:id="rId8"/>
    <p:sldId id="296" r:id="rId9"/>
    <p:sldId id="297" r:id="rId10"/>
    <p:sldId id="303" r:id="rId11"/>
    <p:sldId id="304" r:id="rId12"/>
    <p:sldId id="298" r:id="rId13"/>
    <p:sldId id="305" r:id="rId14"/>
    <p:sldId id="306" r:id="rId15"/>
    <p:sldId id="307" r:id="rId16"/>
  </p:sldIdLst>
  <p:sldSz cx="12188825"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93">
          <p15:clr>
            <a:srgbClr val="A4A3A4"/>
          </p15:clr>
        </p15:guide>
        <p15:guide id="3" pos="3839">
          <p15:clr>
            <a:srgbClr val="A4A3A4"/>
          </p15:clr>
        </p15:guide>
        <p15:guide id="4" pos="3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7E9"/>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0" autoAdjust="0"/>
    <p:restoredTop sz="65105" autoAdjust="0"/>
  </p:normalViewPr>
  <p:slideViewPr>
    <p:cSldViewPr snapToGrid="0" showGuides="1">
      <p:cViewPr varScale="1">
        <p:scale>
          <a:sx n="29" d="100"/>
          <a:sy n="29" d="100"/>
        </p:scale>
        <p:origin x="1212" y="54"/>
      </p:cViewPr>
      <p:guideLst>
        <p:guide orient="horz" pos="2160"/>
        <p:guide orient="horz" pos="493"/>
        <p:guide pos="3839"/>
        <p:guide pos="37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jeldaas, Geir" userId="287b823e-149e-4ec0-9dee-60920b04beb7" providerId="ADAL" clId="{B10BA8A9-A953-4EF0-B3D6-723FF4CAA44F}"/>
    <pc:docChg chg="custSel modSld">
      <pc:chgData name="Kjeldaas, Geir" userId="287b823e-149e-4ec0-9dee-60920b04beb7" providerId="ADAL" clId="{B10BA8A9-A953-4EF0-B3D6-723FF4CAA44F}" dt="2017-10-03T12:57:53.141" v="210" actId="20577"/>
      <pc:docMkLst>
        <pc:docMk/>
      </pc:docMkLst>
      <pc:sldChg chg="modNotesTx">
        <pc:chgData name="Kjeldaas, Geir" userId="287b823e-149e-4ec0-9dee-60920b04beb7" providerId="ADAL" clId="{B10BA8A9-A953-4EF0-B3D6-723FF4CAA44F}" dt="2017-10-03T12:57:53.141" v="210" actId="20577"/>
        <pc:sldMkLst>
          <pc:docMk/>
          <pc:sldMk cId="1317485978"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965198B-1698-418D-9C4B-294FC5C686B8}" type="datetimeFigureOut">
              <a:rPr lang="en-US" smtClean="0"/>
              <a:t>10/3/2017</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941A0F7-0039-402F-B822-DAFDAA394C1B}" type="slidenum">
              <a:rPr lang="en-US" smtClean="0"/>
              <a:t>‹#›</a:t>
            </a:fld>
            <a:endParaRPr lang="en-US"/>
          </a:p>
        </p:txBody>
      </p:sp>
    </p:spTree>
    <p:extLst>
      <p:ext uri="{BB962C8B-B14F-4D97-AF65-F5344CB8AC3E}">
        <p14:creationId xmlns:p14="http://schemas.microsoft.com/office/powerpoint/2010/main" val="18934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1A0F7-0039-402F-B822-DAFDAA394C1B}" type="slidenum">
              <a:rPr lang="en-US" smtClean="0"/>
              <a:t>1</a:t>
            </a:fld>
            <a:endParaRPr lang="en-US"/>
          </a:p>
        </p:txBody>
      </p:sp>
    </p:spTree>
    <p:extLst>
      <p:ext uri="{BB962C8B-B14F-4D97-AF65-F5344CB8AC3E}">
        <p14:creationId xmlns:p14="http://schemas.microsoft.com/office/powerpoint/2010/main" val="845615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C941A0F7-0039-402F-B822-DAFDAA394C1B}" type="slidenum">
              <a:rPr lang="en-US" smtClean="0"/>
              <a:t>10</a:t>
            </a:fld>
            <a:endParaRPr lang="en-US"/>
          </a:p>
        </p:txBody>
      </p:sp>
    </p:spTree>
    <p:extLst>
      <p:ext uri="{BB962C8B-B14F-4D97-AF65-F5344CB8AC3E}">
        <p14:creationId xmlns:p14="http://schemas.microsoft.com/office/powerpoint/2010/main" val="66954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1028700" y="290513"/>
            <a:ext cx="4756150" cy="267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xfrm>
            <a:off x="679768" y="3236327"/>
            <a:ext cx="5438140" cy="58812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ts val="601"/>
              </a:spcBef>
            </a:pPr>
            <a:endParaRPr lang="en-US" altLang="ja-JP" sz="1600" b="1" dirty="0">
              <a:latin typeface="Calibri" pitchFamily="34" charset="0"/>
              <a:ea typeface="MS Mincho" pitchFamily="49" charset="-128"/>
              <a:cs typeface="Times New Roman"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EE3300-5C72-44BB-999B-E0165E957A1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2077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1A0F7-0039-402F-B822-DAFDAA394C1B}" type="slidenum">
              <a:rPr lang="en-US" smtClean="0"/>
              <a:t>3</a:t>
            </a:fld>
            <a:endParaRPr lang="en-US"/>
          </a:p>
        </p:txBody>
      </p:sp>
    </p:spTree>
    <p:extLst>
      <p:ext uri="{BB962C8B-B14F-4D97-AF65-F5344CB8AC3E}">
        <p14:creationId xmlns:p14="http://schemas.microsoft.com/office/powerpoint/2010/main" val="176198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endParaRPr lang="nb-NO" dirty="0"/>
          </a:p>
        </p:txBody>
      </p:sp>
      <p:sp>
        <p:nvSpPr>
          <p:cNvPr id="4" name="Slide Number Placeholder 3"/>
          <p:cNvSpPr>
            <a:spLocks noGrp="1"/>
          </p:cNvSpPr>
          <p:nvPr>
            <p:ph type="sldNum" sz="quarter" idx="10"/>
          </p:nvPr>
        </p:nvSpPr>
        <p:spPr/>
        <p:txBody>
          <a:bodyPr/>
          <a:lstStyle/>
          <a:p>
            <a:fld id="{C941A0F7-0039-402F-B822-DAFDAA394C1B}" type="slidenum">
              <a:rPr lang="en-US" smtClean="0"/>
              <a:t>4</a:t>
            </a:fld>
            <a:endParaRPr lang="en-US"/>
          </a:p>
        </p:txBody>
      </p:sp>
    </p:spTree>
    <p:extLst>
      <p:ext uri="{BB962C8B-B14F-4D97-AF65-F5344CB8AC3E}">
        <p14:creationId xmlns:p14="http://schemas.microsoft.com/office/powerpoint/2010/main" val="346830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41A0F7-0039-402F-B822-DAFDAA394C1B}" type="slidenum">
              <a:rPr lang="en-US" smtClean="0"/>
              <a:t>5</a:t>
            </a:fld>
            <a:endParaRPr lang="en-US"/>
          </a:p>
        </p:txBody>
      </p:sp>
    </p:spTree>
    <p:extLst>
      <p:ext uri="{BB962C8B-B14F-4D97-AF65-F5344CB8AC3E}">
        <p14:creationId xmlns:p14="http://schemas.microsoft.com/office/powerpoint/2010/main" val="99188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C941A0F7-0039-402F-B822-DAFDAA394C1B}" type="slidenum">
              <a:rPr lang="en-US" smtClean="0"/>
              <a:t>6</a:t>
            </a:fld>
            <a:endParaRPr lang="en-US"/>
          </a:p>
        </p:txBody>
      </p:sp>
    </p:spTree>
    <p:extLst>
      <p:ext uri="{BB962C8B-B14F-4D97-AF65-F5344CB8AC3E}">
        <p14:creationId xmlns:p14="http://schemas.microsoft.com/office/powerpoint/2010/main" val="257578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nb-NO" baseline="0" dirty="0"/>
          </a:p>
        </p:txBody>
      </p:sp>
      <p:sp>
        <p:nvSpPr>
          <p:cNvPr id="4" name="Slide Number Placeholder 3"/>
          <p:cNvSpPr>
            <a:spLocks noGrp="1"/>
          </p:cNvSpPr>
          <p:nvPr>
            <p:ph type="sldNum" sz="quarter" idx="10"/>
          </p:nvPr>
        </p:nvSpPr>
        <p:spPr/>
        <p:txBody>
          <a:bodyPr/>
          <a:lstStyle/>
          <a:p>
            <a:fld id="{C941A0F7-0039-402F-B822-DAFDAA394C1B}" type="slidenum">
              <a:rPr lang="en-US" smtClean="0"/>
              <a:t>7</a:t>
            </a:fld>
            <a:endParaRPr lang="en-US"/>
          </a:p>
        </p:txBody>
      </p:sp>
    </p:spTree>
    <p:extLst>
      <p:ext uri="{BB962C8B-B14F-4D97-AF65-F5344CB8AC3E}">
        <p14:creationId xmlns:p14="http://schemas.microsoft.com/office/powerpoint/2010/main" val="200977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C941A0F7-0039-402F-B822-DAFDAA394C1B}" type="slidenum">
              <a:rPr lang="en-US" smtClean="0"/>
              <a:t>8</a:t>
            </a:fld>
            <a:endParaRPr lang="en-US"/>
          </a:p>
        </p:txBody>
      </p:sp>
    </p:spTree>
    <p:extLst>
      <p:ext uri="{BB962C8B-B14F-4D97-AF65-F5344CB8AC3E}">
        <p14:creationId xmlns:p14="http://schemas.microsoft.com/office/powerpoint/2010/main" val="2708307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dirty="0"/>
          </a:p>
        </p:txBody>
      </p:sp>
      <p:sp>
        <p:nvSpPr>
          <p:cNvPr id="4" name="Slide Number Placeholder 3"/>
          <p:cNvSpPr>
            <a:spLocks noGrp="1"/>
          </p:cNvSpPr>
          <p:nvPr>
            <p:ph type="sldNum" sz="quarter" idx="10"/>
          </p:nvPr>
        </p:nvSpPr>
        <p:spPr/>
        <p:txBody>
          <a:bodyPr/>
          <a:lstStyle/>
          <a:p>
            <a:fld id="{C941A0F7-0039-402F-B822-DAFDAA394C1B}" type="slidenum">
              <a:rPr lang="en-US" smtClean="0"/>
              <a:t>9</a:t>
            </a:fld>
            <a:endParaRPr lang="en-US"/>
          </a:p>
        </p:txBody>
      </p:sp>
    </p:spTree>
    <p:extLst>
      <p:ext uri="{BB962C8B-B14F-4D97-AF65-F5344CB8AC3E}">
        <p14:creationId xmlns:p14="http://schemas.microsoft.com/office/powerpoint/2010/main" val="33414846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1" y="0"/>
            <a:ext cx="12193526" cy="6858000"/>
          </a:xfrm>
          <a:prstGeom prst="rect">
            <a:avLst/>
          </a:prstGeom>
        </p:spPr>
      </p:pic>
      <p:pic>
        <p:nvPicPr>
          <p:cNvPr id="13" name="Picture 12"/>
          <p:cNvPicPr>
            <a:picLocks/>
          </p:cNvPicPr>
          <p:nvPr userDrawn="1"/>
        </p:nvPicPr>
        <p:blipFill rotWithShape="1">
          <a:blip r:embed="rId3">
            <a:extLst>
              <a:ext uri="{28A0092B-C50C-407E-A947-70E740481C1C}">
                <a14:useLocalDpi xmlns:a14="http://schemas.microsoft.com/office/drawing/2010/main" val="0"/>
              </a:ext>
            </a:extLst>
          </a:blip>
          <a:srcRect l="8219" r="11654"/>
          <a:stretch/>
        </p:blipFill>
        <p:spPr>
          <a:xfrm>
            <a:off x="-64" y="644652"/>
            <a:ext cx="12188952" cy="5568696"/>
          </a:xfrm>
          <a:prstGeom prst="rect">
            <a:avLst/>
          </a:prstGeom>
        </p:spPr>
      </p:pic>
      <p:sp>
        <p:nvSpPr>
          <p:cNvPr id="4" name="Date Placeholder 3"/>
          <p:cNvSpPr>
            <a:spLocks noGrp="1"/>
          </p:cNvSpPr>
          <p:nvPr>
            <p:ph type="dt" sz="half" idx="10"/>
          </p:nvPr>
        </p:nvSpPr>
        <p:spPr>
          <a:xfrm>
            <a:off x="600230" y="6428920"/>
            <a:ext cx="2097373" cy="279580"/>
          </a:xfrm>
        </p:spPr>
        <p:txBody>
          <a:bodyPr/>
          <a:lstStyle>
            <a:lvl1pPr>
              <a:defRPr sz="1600">
                <a:solidFill>
                  <a:srgbClr val="FF0000"/>
                </a:solidFill>
                <a:latin typeface="+mn-lt"/>
              </a:defRPr>
            </a:lvl1pPr>
          </a:lstStyle>
          <a:p>
            <a:r>
              <a:rPr lang="en-US"/>
              <a:t>June, 2017</a:t>
            </a:r>
            <a:endParaRPr lang="en-US" dirty="0"/>
          </a:p>
        </p:txBody>
      </p:sp>
      <p:sp>
        <p:nvSpPr>
          <p:cNvPr id="5" name="Footer Placeholder 4"/>
          <p:cNvSpPr>
            <a:spLocks noGrp="1"/>
          </p:cNvSpPr>
          <p:nvPr>
            <p:ph type="ftr" sz="quarter" idx="11"/>
          </p:nvPr>
        </p:nvSpPr>
        <p:spPr>
          <a:xfrm>
            <a:off x="8081060" y="6392708"/>
            <a:ext cx="3644300" cy="352004"/>
          </a:xfrm>
        </p:spPr>
        <p:txBody>
          <a:bodyPr anchor="ctr"/>
          <a:lstStyle>
            <a:lvl1pPr algn="r">
              <a:defRPr sz="1600">
                <a:solidFill>
                  <a:schemeClr val="bg1">
                    <a:lumMod val="95000"/>
                  </a:schemeClr>
                </a:solidFill>
              </a:defRPr>
            </a:lvl1pPr>
          </a:lstStyle>
          <a:p>
            <a:r>
              <a:rPr lang="en-US" dirty="0"/>
              <a:t>Wells -Norway</a:t>
            </a:r>
          </a:p>
        </p:txBody>
      </p:sp>
      <p:sp>
        <p:nvSpPr>
          <p:cNvPr id="6" name="Slide Number Placeholder 5"/>
          <p:cNvSpPr>
            <a:spLocks noGrp="1"/>
          </p:cNvSpPr>
          <p:nvPr>
            <p:ph type="sldNum" sz="quarter" idx="12"/>
          </p:nvPr>
        </p:nvSpPr>
        <p:spPr>
          <a:xfrm>
            <a:off x="1" y="6969567"/>
            <a:ext cx="592138" cy="279580"/>
          </a:xfrm>
        </p:spPr>
        <p:txBody>
          <a:bodyPr/>
          <a:lstStyle/>
          <a:p>
            <a:fld id="{431AFD6F-3874-43D7-B664-445E2F2F06B2}" type="slidenum">
              <a:rPr lang="en-US" smtClean="0"/>
              <a:t>‹#›</a:t>
            </a:fld>
            <a:endParaRPr lang="en-US"/>
          </a:p>
        </p:txBody>
      </p:sp>
      <p:sp>
        <p:nvSpPr>
          <p:cNvPr id="11" name="Title 1"/>
          <p:cNvSpPr>
            <a:spLocks noGrp="1"/>
          </p:cNvSpPr>
          <p:nvPr>
            <p:ph type="ctrTitle"/>
          </p:nvPr>
        </p:nvSpPr>
        <p:spPr>
          <a:xfrm>
            <a:off x="6224660" y="1248999"/>
            <a:ext cx="5769605" cy="1470025"/>
          </a:xfrm>
        </p:spPr>
        <p:txBody>
          <a:bodyPr lIns="0" anchor="b">
            <a:noAutofit/>
          </a:bodyPr>
          <a:lstStyle>
            <a:lvl1pPr algn="l">
              <a:lnSpc>
                <a:spcPct val="80000"/>
              </a:lnSpc>
              <a:defRPr sz="5800" spc="-50" baseline="0">
                <a:solidFill>
                  <a:srgbClr val="FF0000"/>
                </a:solidFill>
              </a:defRPr>
            </a:lvl1pPr>
          </a:lstStyle>
          <a:p>
            <a:r>
              <a:rPr lang="en-US" dirty="0"/>
              <a:t>Click to edit Master title style</a:t>
            </a:r>
          </a:p>
        </p:txBody>
      </p:sp>
      <p:sp>
        <p:nvSpPr>
          <p:cNvPr id="12" name="Subtitle 2"/>
          <p:cNvSpPr>
            <a:spLocks noGrp="1"/>
          </p:cNvSpPr>
          <p:nvPr>
            <p:ph type="subTitle" idx="1"/>
          </p:nvPr>
        </p:nvSpPr>
        <p:spPr>
          <a:xfrm>
            <a:off x="6273300" y="2738049"/>
            <a:ext cx="4937760" cy="1411368"/>
          </a:xfrm>
        </p:spPr>
        <p:txBody>
          <a:bodyPr lIns="0" tIns="0">
            <a:normAutofit/>
          </a:bodyPr>
          <a:lstStyle>
            <a:lvl1pPr marL="0" indent="0" algn="l">
              <a:lnSpc>
                <a:spcPct val="100000"/>
              </a:lnSpc>
              <a:spcBef>
                <a:spcPts val="0"/>
              </a:spcBef>
              <a:buNone/>
              <a:defRPr sz="2200" spc="-50" baseline="0">
                <a:solidFill>
                  <a:schemeClr val="tx1"/>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3314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June, 2017</a:t>
            </a:r>
          </a:p>
        </p:txBody>
      </p:sp>
      <p:sp>
        <p:nvSpPr>
          <p:cNvPr id="4" name="Footer Placeholder 3"/>
          <p:cNvSpPr>
            <a:spLocks noGrp="1"/>
          </p:cNvSpPr>
          <p:nvPr>
            <p:ph type="ftr" sz="quarter" idx="11"/>
          </p:nvPr>
        </p:nvSpPr>
        <p:spPr/>
        <p:txBody>
          <a:bodyPr/>
          <a:lstStyle/>
          <a:p>
            <a:r>
              <a:rPr lang="en-US"/>
              <a:t>Wells -Norway</a:t>
            </a:r>
          </a:p>
        </p:txBody>
      </p:sp>
      <p:sp>
        <p:nvSpPr>
          <p:cNvPr id="5" name="Slide Number Placeholder 4"/>
          <p:cNvSpPr>
            <a:spLocks noGrp="1"/>
          </p:cNvSpPr>
          <p:nvPr>
            <p:ph type="sldNum" sz="quarter" idx="12"/>
          </p:nvPr>
        </p:nvSpPr>
        <p:spPr/>
        <p:txBody>
          <a:bodyPr/>
          <a:lstStyle/>
          <a:p>
            <a:fld id="{431AFD6F-3874-43D7-B664-445E2F2F06B2}" type="slidenum">
              <a:rPr lang="en-US" smtClean="0"/>
              <a:t>‹#›</a:t>
            </a:fld>
            <a:endParaRPr lang="en-US"/>
          </a:p>
        </p:txBody>
      </p:sp>
      <p:sp>
        <p:nvSpPr>
          <p:cNvPr id="6" name="Title Placeholder 1"/>
          <p:cNvSpPr>
            <a:spLocks noGrp="1"/>
          </p:cNvSpPr>
          <p:nvPr>
            <p:ph type="title"/>
          </p:nvPr>
        </p:nvSpPr>
        <p:spPr>
          <a:xfrm>
            <a:off x="485522" y="0"/>
            <a:ext cx="11280297" cy="60690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5310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2017</a:t>
            </a:r>
          </a:p>
        </p:txBody>
      </p:sp>
      <p:sp>
        <p:nvSpPr>
          <p:cNvPr id="3" name="Footer Placeholder 2"/>
          <p:cNvSpPr>
            <a:spLocks noGrp="1"/>
          </p:cNvSpPr>
          <p:nvPr>
            <p:ph type="ftr" sz="quarter" idx="11"/>
          </p:nvPr>
        </p:nvSpPr>
        <p:spPr/>
        <p:txBody>
          <a:bodyPr/>
          <a:lstStyle/>
          <a:p>
            <a:r>
              <a:rPr lang="en-US"/>
              <a:t>Wells -Norway</a:t>
            </a:r>
          </a:p>
        </p:txBody>
      </p:sp>
      <p:sp>
        <p:nvSpPr>
          <p:cNvPr id="4" name="Slide Number Placeholder 3"/>
          <p:cNvSpPr>
            <a:spLocks noGrp="1"/>
          </p:cNvSpPr>
          <p:nvPr>
            <p:ph type="sldNum" sz="quarter" idx="12"/>
          </p:nvPr>
        </p:nvSpPr>
        <p:spPr/>
        <p:txBody>
          <a:bodyPr/>
          <a:lstStyle/>
          <a:p>
            <a:fld id="{431AFD6F-3874-43D7-B664-445E2F2F06B2}" type="slidenum">
              <a:rPr lang="en-US" smtClean="0"/>
              <a:t>‹#›</a:t>
            </a:fld>
            <a:endParaRPr lang="en-US"/>
          </a:p>
        </p:txBody>
      </p:sp>
    </p:spTree>
    <p:extLst>
      <p:ext uri="{BB962C8B-B14F-4D97-AF65-F5344CB8AC3E}">
        <p14:creationId xmlns:p14="http://schemas.microsoft.com/office/powerpoint/2010/main" val="305234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endParaRPr lang="en-US" dirty="0"/>
          </a:p>
        </p:txBody>
      </p:sp>
      <p:sp>
        <p:nvSpPr>
          <p:cNvPr id="7" name="Slide Number Placeholder 6"/>
          <p:cNvSpPr>
            <a:spLocks noGrp="1"/>
          </p:cNvSpPr>
          <p:nvPr>
            <p:ph type="sldNum" sz="quarter" idx="12"/>
          </p:nvPr>
        </p:nvSpPr>
        <p:spPr/>
        <p:txBody>
          <a:bodyPr/>
          <a:lstStyle/>
          <a:p>
            <a:fld id="{8385F9DC-96B0-4AB2-B89A-A2E2E5B74DE3}" type="slidenum">
              <a:rPr lang="en-US" smtClean="0"/>
              <a:pPr/>
              <a:t>‹#›</a:t>
            </a:fld>
            <a:endParaRPr lang="en-US"/>
          </a:p>
        </p:txBody>
      </p:sp>
      <p:sp>
        <p:nvSpPr>
          <p:cNvPr id="8" name="Content Placeholder 3"/>
          <p:cNvSpPr>
            <a:spLocks noGrp="1"/>
          </p:cNvSpPr>
          <p:nvPr>
            <p:ph sz="half" idx="2"/>
          </p:nvPr>
        </p:nvSpPr>
        <p:spPr>
          <a:xfrm>
            <a:off x="6236616" y="823914"/>
            <a:ext cx="5596702" cy="5302250"/>
          </a:xfrm>
        </p:spPr>
        <p:txBody>
          <a:bodyPr>
            <a:normAutofit/>
          </a:bodyPr>
          <a:lstStyle>
            <a:lvl1pPr marL="230188" indent="-230188">
              <a:buClr>
                <a:schemeClr val="accent1"/>
              </a:buClr>
              <a:defRPr sz="22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5780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pic>
        <p:nvPicPr>
          <p:cNvPr id="7" name="Bilde 6" descr="_IMG3963-justert-em-.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4224" t="10296" r="6330" b="10774"/>
          <a:stretch/>
        </p:blipFill>
        <p:spPr>
          <a:xfrm>
            <a:off x="0" y="626534"/>
            <a:ext cx="12188825" cy="5581930"/>
          </a:xfrm>
          <a:prstGeom prst="rect">
            <a:avLst/>
          </a:prstGeom>
        </p:spPr>
      </p:pic>
      <p:sp>
        <p:nvSpPr>
          <p:cNvPr id="4" name="Date Placeholder 3"/>
          <p:cNvSpPr>
            <a:spLocks noGrp="1"/>
          </p:cNvSpPr>
          <p:nvPr>
            <p:ph type="dt" sz="half" idx="10"/>
          </p:nvPr>
        </p:nvSpPr>
        <p:spPr>
          <a:xfrm>
            <a:off x="802268" y="6419858"/>
            <a:ext cx="2090682" cy="261180"/>
          </a:xfrm>
        </p:spPr>
        <p:txBody>
          <a:bodyPr/>
          <a:lstStyle>
            <a:lvl1pPr>
              <a:defRPr sz="1050">
                <a:solidFill>
                  <a:srgbClr val="FF0000"/>
                </a:solidFill>
              </a:defRPr>
            </a:lvl1pPr>
          </a:lstStyle>
          <a:p>
            <a:r>
              <a:rPr lang="en-US"/>
              <a:t>June 7, 2017</a:t>
            </a:r>
            <a:endParaRPr lang="en-US" dirty="0"/>
          </a:p>
        </p:txBody>
      </p:sp>
      <p:sp>
        <p:nvSpPr>
          <p:cNvPr id="5" name="Footer Placeholder 4"/>
          <p:cNvSpPr>
            <a:spLocks noGrp="1"/>
          </p:cNvSpPr>
          <p:nvPr>
            <p:ph type="ftr" sz="quarter" idx="11"/>
          </p:nvPr>
        </p:nvSpPr>
        <p:spPr>
          <a:xfrm>
            <a:off x="9255579" y="6421991"/>
            <a:ext cx="2723439" cy="256917"/>
          </a:xfrm>
        </p:spPr>
        <p:txBody>
          <a:bodyPr/>
          <a:lstStyle>
            <a:lvl1pPr algn="r">
              <a:defRPr sz="900">
                <a:solidFill>
                  <a:schemeClr val="accent1">
                    <a:lumMod val="40000"/>
                    <a:lumOff val="6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20000"/>
                    <a:lumOff val="80000"/>
                  </a:schemeClr>
                </a:solidFill>
              </a:defRPr>
            </a:lvl1pPr>
          </a:lstStyle>
          <a:p>
            <a:fld id="{8385F9DC-96B0-4AB2-B89A-A2E2E5B74DE3}" type="slidenum">
              <a:rPr lang="en-US" smtClean="0"/>
              <a:pPr/>
              <a:t>‹#›</a:t>
            </a:fld>
            <a:endParaRPr lang="en-US"/>
          </a:p>
        </p:txBody>
      </p:sp>
      <p:sp>
        <p:nvSpPr>
          <p:cNvPr id="9" name="Tittel 1"/>
          <p:cNvSpPr>
            <a:spLocks noGrp="1"/>
          </p:cNvSpPr>
          <p:nvPr>
            <p:ph type="ctrTitle"/>
          </p:nvPr>
        </p:nvSpPr>
        <p:spPr>
          <a:xfrm>
            <a:off x="666972" y="2957274"/>
            <a:ext cx="4455113" cy="1470025"/>
          </a:xfrm>
        </p:spPr>
        <p:txBody>
          <a:bodyPr>
            <a:normAutofit/>
          </a:bodyPr>
          <a:lstStyle>
            <a:lvl1pPr marL="0" indent="0">
              <a:defRPr sz="3600">
                <a:solidFill>
                  <a:schemeClr val="bg1"/>
                </a:solidFill>
              </a:defRPr>
            </a:lvl1pPr>
          </a:lstStyle>
          <a:p>
            <a:r>
              <a:rPr lang="en-US"/>
              <a:t>Click to edit Master title style</a:t>
            </a:r>
            <a:endParaRPr lang="nb-NO" dirty="0"/>
          </a:p>
        </p:txBody>
      </p:sp>
      <p:sp>
        <p:nvSpPr>
          <p:cNvPr id="10" name="Undertittel 2"/>
          <p:cNvSpPr>
            <a:spLocks noGrp="1"/>
          </p:cNvSpPr>
          <p:nvPr>
            <p:ph type="subTitle" idx="1"/>
          </p:nvPr>
        </p:nvSpPr>
        <p:spPr>
          <a:xfrm>
            <a:off x="446501" y="4518836"/>
            <a:ext cx="7712714" cy="737188"/>
          </a:xfrm>
        </p:spPr>
        <p:txBody>
          <a:bodyPr>
            <a:normAutofit/>
          </a:bodyPr>
          <a:lstStyle>
            <a:lvl1pPr marL="0" indent="0" algn="l">
              <a:defRPr sz="1800">
                <a:solidFill>
                  <a:schemeClr val="bg1"/>
                </a:solidFill>
              </a:defRPr>
            </a:lvl1pPr>
          </a:lstStyle>
          <a:p>
            <a:r>
              <a:rPr lang="en-US"/>
              <a:t>Click to edit Master subtitle style</a:t>
            </a:r>
            <a:endParaRPr lang="nb-NO" dirty="0"/>
          </a:p>
        </p:txBody>
      </p:sp>
    </p:spTree>
    <p:extLst>
      <p:ext uri="{BB962C8B-B14F-4D97-AF65-F5344CB8AC3E}">
        <p14:creationId xmlns:p14="http://schemas.microsoft.com/office/powerpoint/2010/main" val="353243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4" name="Date Placeholder 3"/>
          <p:cNvSpPr>
            <a:spLocks noGrp="1"/>
          </p:cNvSpPr>
          <p:nvPr>
            <p:ph type="dt" sz="half" idx="10"/>
          </p:nvPr>
        </p:nvSpPr>
        <p:spPr>
          <a:xfrm>
            <a:off x="802268" y="6419858"/>
            <a:ext cx="2090682" cy="261180"/>
          </a:xfrm>
        </p:spPr>
        <p:txBody>
          <a:bodyPr/>
          <a:lstStyle>
            <a:lvl1pPr>
              <a:defRPr sz="1050">
                <a:solidFill>
                  <a:srgbClr val="FF0000"/>
                </a:solidFill>
              </a:defRPr>
            </a:lvl1pPr>
          </a:lstStyle>
          <a:p>
            <a:r>
              <a:rPr lang="en-US"/>
              <a:t>June, 2017</a:t>
            </a:r>
            <a:endParaRPr lang="en-US" dirty="0"/>
          </a:p>
        </p:txBody>
      </p:sp>
      <p:sp>
        <p:nvSpPr>
          <p:cNvPr id="5" name="Footer Placeholder 4"/>
          <p:cNvSpPr>
            <a:spLocks noGrp="1"/>
          </p:cNvSpPr>
          <p:nvPr>
            <p:ph type="ftr" sz="quarter" idx="11"/>
          </p:nvPr>
        </p:nvSpPr>
        <p:spPr>
          <a:xfrm>
            <a:off x="9255579" y="6421991"/>
            <a:ext cx="2723439" cy="256917"/>
          </a:xfrm>
        </p:spPr>
        <p:txBody>
          <a:bodyPr/>
          <a:lstStyle>
            <a:lvl1pPr algn="r">
              <a:defRPr sz="900">
                <a:solidFill>
                  <a:schemeClr val="accent1">
                    <a:lumMod val="40000"/>
                    <a:lumOff val="60000"/>
                  </a:schemeClr>
                </a:solidFill>
              </a:defRPr>
            </a:lvl1pPr>
          </a:lstStyle>
          <a:p>
            <a:r>
              <a:rPr lang="en-US"/>
              <a:t>Wells -Norway</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20000"/>
                    <a:lumOff val="80000"/>
                  </a:schemeClr>
                </a:solidFill>
              </a:defRPr>
            </a:lvl1pPr>
          </a:lstStyle>
          <a:p>
            <a:fld id="{8385F9DC-96B0-4AB2-B89A-A2E2E5B74DE3}" type="slidenum">
              <a:rPr lang="en-US" smtClean="0"/>
              <a:pPr/>
              <a:t>‹#›</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6663"/>
            <a:ext cx="12188825" cy="5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492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050"/>
            </a:lvl1pPr>
          </a:lstStyle>
          <a:p>
            <a:r>
              <a:rPr lang="en-US"/>
              <a:t>June, 2017</a:t>
            </a:r>
            <a:endParaRPr lang="en-US" dirty="0"/>
          </a:p>
        </p:txBody>
      </p:sp>
      <p:sp>
        <p:nvSpPr>
          <p:cNvPr id="5" name="Footer Placeholder 4"/>
          <p:cNvSpPr>
            <a:spLocks noGrp="1"/>
          </p:cNvSpPr>
          <p:nvPr>
            <p:ph type="ftr" sz="quarter" idx="11"/>
          </p:nvPr>
        </p:nvSpPr>
        <p:spPr/>
        <p:txBody>
          <a:bodyPr/>
          <a:lstStyle/>
          <a:p>
            <a:r>
              <a:rPr lang="en-US"/>
              <a:t>Wells -Norway</a:t>
            </a:r>
            <a:endParaRPr lang="en-US" dirty="0"/>
          </a:p>
        </p:txBody>
      </p:sp>
      <p:sp>
        <p:nvSpPr>
          <p:cNvPr id="6" name="Slide Number Placeholder 5"/>
          <p:cNvSpPr>
            <a:spLocks noGrp="1"/>
          </p:cNvSpPr>
          <p:nvPr>
            <p:ph type="sldNum" sz="quarter" idx="12"/>
          </p:nvPr>
        </p:nvSpPr>
        <p:spPr/>
        <p:txBody>
          <a:bodyPr/>
          <a:lstStyle/>
          <a:p>
            <a:fld id="{8385F9DC-96B0-4AB2-B89A-A2E2E5B74DE3}" type="slidenum">
              <a:rPr lang="en-US" smtClean="0"/>
              <a:pPr/>
              <a:t>‹#›</a:t>
            </a:fld>
            <a:endParaRPr lang="en-US"/>
          </a:p>
        </p:txBody>
      </p:sp>
    </p:spTree>
    <p:extLst>
      <p:ext uri="{BB962C8B-B14F-4D97-AF65-F5344CB8AC3E}">
        <p14:creationId xmlns:p14="http://schemas.microsoft.com/office/powerpoint/2010/main" val="572009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46502" y="823914"/>
            <a:ext cx="5546338" cy="5302250"/>
          </a:xfrm>
        </p:spPr>
        <p:txBody>
          <a:bodyPr>
            <a:normAutofit/>
          </a:bodyPr>
          <a:lstStyle>
            <a:lvl1pPr marL="230188" indent="-230188">
              <a:buClr>
                <a:schemeClr val="accent1"/>
              </a:buClr>
              <a:defRPr sz="22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6616" y="823914"/>
            <a:ext cx="5596702" cy="5302250"/>
          </a:xfrm>
        </p:spPr>
        <p:txBody>
          <a:bodyPr>
            <a:normAutofit/>
          </a:bodyPr>
          <a:lstStyle>
            <a:lvl1pPr marL="230188" indent="-230188">
              <a:buClr>
                <a:schemeClr val="accent1"/>
              </a:buClr>
              <a:defRPr sz="22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p>
        </p:txBody>
      </p:sp>
      <p:sp>
        <p:nvSpPr>
          <p:cNvPr id="7" name="Slide Number Placeholder 6"/>
          <p:cNvSpPr>
            <a:spLocks noGrp="1"/>
          </p:cNvSpPr>
          <p:nvPr>
            <p:ph type="sldNum" sz="quarter" idx="12"/>
          </p:nvPr>
        </p:nvSpPr>
        <p:spPr/>
        <p:txBody>
          <a:bodyPr/>
          <a:lstStyle/>
          <a:p>
            <a:fld id="{8385F9DC-96B0-4AB2-B89A-A2E2E5B74DE3}" type="slidenum">
              <a:rPr lang="en-US" smtClean="0"/>
              <a:pPr/>
              <a:t>‹#›</a:t>
            </a:fld>
            <a:endParaRPr lang="en-US"/>
          </a:p>
        </p:txBody>
      </p:sp>
    </p:spTree>
    <p:extLst>
      <p:ext uri="{BB962C8B-B14F-4D97-AF65-F5344CB8AC3E}">
        <p14:creationId xmlns:p14="http://schemas.microsoft.com/office/powerpoint/2010/main" val="3760106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endParaRPr lang="en-US" dirty="0"/>
          </a:p>
        </p:txBody>
      </p:sp>
      <p:sp>
        <p:nvSpPr>
          <p:cNvPr id="7" name="Slide Number Placeholder 6"/>
          <p:cNvSpPr>
            <a:spLocks noGrp="1"/>
          </p:cNvSpPr>
          <p:nvPr>
            <p:ph type="sldNum" sz="quarter" idx="12"/>
          </p:nvPr>
        </p:nvSpPr>
        <p:spPr/>
        <p:txBody>
          <a:bodyPr/>
          <a:lstStyle/>
          <a:p>
            <a:fld id="{8385F9DC-96B0-4AB2-B89A-A2E2E5B74DE3}" type="slidenum">
              <a:rPr lang="en-US" smtClean="0"/>
              <a:pPr/>
              <a:t>‹#›</a:t>
            </a:fld>
            <a:endParaRPr lang="en-US"/>
          </a:p>
        </p:txBody>
      </p:sp>
      <p:sp>
        <p:nvSpPr>
          <p:cNvPr id="8" name="Content Placeholder 3"/>
          <p:cNvSpPr>
            <a:spLocks noGrp="1"/>
          </p:cNvSpPr>
          <p:nvPr>
            <p:ph sz="half" idx="2"/>
          </p:nvPr>
        </p:nvSpPr>
        <p:spPr>
          <a:xfrm>
            <a:off x="6236616" y="823914"/>
            <a:ext cx="5596702" cy="5302250"/>
          </a:xfrm>
        </p:spPr>
        <p:txBody>
          <a:bodyPr>
            <a:normAutofit/>
          </a:bodyPr>
          <a:lstStyle>
            <a:lvl1pPr marL="230188" indent="-230188">
              <a:buClr>
                <a:schemeClr val="accent1"/>
              </a:buClr>
              <a:defRPr sz="22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435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p>
        </p:txBody>
      </p:sp>
      <p:sp>
        <p:nvSpPr>
          <p:cNvPr id="7" name="Slide Number Placeholder 6"/>
          <p:cNvSpPr>
            <a:spLocks noGrp="1"/>
          </p:cNvSpPr>
          <p:nvPr>
            <p:ph type="sldNum" sz="quarter" idx="12"/>
          </p:nvPr>
        </p:nvSpPr>
        <p:spPr/>
        <p:txBody>
          <a:bodyPr/>
          <a:lstStyle/>
          <a:p>
            <a:fld id="{8385F9DC-96B0-4AB2-B89A-A2E2E5B74DE3}" type="slidenum">
              <a:rPr lang="en-US" smtClean="0"/>
              <a:pPr/>
              <a:t>‹#›</a:t>
            </a:fld>
            <a:endParaRPr lang="en-US"/>
          </a:p>
        </p:txBody>
      </p:sp>
      <p:sp>
        <p:nvSpPr>
          <p:cNvPr id="8" name="Content Placeholder 2"/>
          <p:cNvSpPr>
            <a:spLocks noGrp="1"/>
          </p:cNvSpPr>
          <p:nvPr>
            <p:ph sz="half" idx="1"/>
          </p:nvPr>
        </p:nvSpPr>
        <p:spPr>
          <a:xfrm>
            <a:off x="446502" y="823914"/>
            <a:ext cx="5546338" cy="5302250"/>
          </a:xfrm>
        </p:spPr>
        <p:txBody>
          <a:bodyPr>
            <a:normAutofit/>
          </a:bodyPr>
          <a:lstStyle>
            <a:lvl1pPr marL="230188" indent="-230188">
              <a:buClr>
                <a:schemeClr val="accent1"/>
              </a:buClr>
              <a:defRPr sz="22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125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June, 2017</a:t>
            </a:r>
          </a:p>
        </p:txBody>
      </p:sp>
      <p:sp>
        <p:nvSpPr>
          <p:cNvPr id="4" name="Footer Placeholder 3"/>
          <p:cNvSpPr>
            <a:spLocks noGrp="1"/>
          </p:cNvSpPr>
          <p:nvPr>
            <p:ph type="ftr" sz="quarter" idx="11"/>
          </p:nvPr>
        </p:nvSpPr>
        <p:spPr/>
        <p:txBody>
          <a:bodyPr/>
          <a:lstStyle/>
          <a:p>
            <a:r>
              <a:rPr lang="en-US"/>
              <a:t>Wells -Norway</a:t>
            </a:r>
            <a:endParaRPr lang="en-US" dirty="0"/>
          </a:p>
        </p:txBody>
      </p:sp>
      <p:sp>
        <p:nvSpPr>
          <p:cNvPr id="5" name="Slide Number Placeholder 4"/>
          <p:cNvSpPr>
            <a:spLocks noGrp="1"/>
          </p:cNvSpPr>
          <p:nvPr>
            <p:ph type="sldNum" sz="quarter" idx="12"/>
          </p:nvPr>
        </p:nvSpPr>
        <p:spPr/>
        <p:txBody>
          <a:bodyPr/>
          <a:lstStyle/>
          <a:p>
            <a:fld id="{8385F9DC-96B0-4AB2-B89A-A2E2E5B74DE3}" type="slidenum">
              <a:rPr lang="en-US" smtClean="0"/>
              <a:pPr/>
              <a:t>‹#›</a:t>
            </a:fld>
            <a:endParaRPr lang="en-US" dirty="0"/>
          </a:p>
        </p:txBody>
      </p:sp>
      <p:sp>
        <p:nvSpPr>
          <p:cNvPr id="7" name="Content Placeholder 3"/>
          <p:cNvSpPr>
            <a:spLocks noGrp="1"/>
          </p:cNvSpPr>
          <p:nvPr>
            <p:ph sz="quarter" idx="2"/>
          </p:nvPr>
        </p:nvSpPr>
        <p:spPr>
          <a:xfrm>
            <a:off x="6115574" y="819786"/>
            <a:ext cx="5480739" cy="2587625"/>
          </a:xfrm>
        </p:spPr>
        <p:txBody>
          <a:bodyPr/>
          <a:lstStyle>
            <a:lvl1pPr marL="230188" indent="-230188">
              <a:buClr>
                <a:schemeClr val="accent1"/>
              </a:buClr>
              <a:defRPr/>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4"/>
          <p:cNvSpPr>
            <a:spLocks noGrp="1"/>
          </p:cNvSpPr>
          <p:nvPr>
            <p:ph sz="quarter" idx="3"/>
          </p:nvPr>
        </p:nvSpPr>
        <p:spPr>
          <a:xfrm>
            <a:off x="6115574" y="3559811"/>
            <a:ext cx="5480739" cy="2589213"/>
          </a:xfrm>
        </p:spPr>
        <p:txBody>
          <a:bodyPr/>
          <a:lstStyle>
            <a:lvl1pPr marL="230188" indent="-230188">
              <a:buClr>
                <a:schemeClr val="accent1"/>
              </a:buClr>
              <a:defRPr/>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
          </p:nvPr>
        </p:nvSpPr>
        <p:spPr>
          <a:xfrm>
            <a:off x="446502" y="823914"/>
            <a:ext cx="5546338" cy="5302250"/>
          </a:xfrm>
        </p:spPr>
        <p:txBody>
          <a:bodyPr>
            <a:normAutofit/>
          </a:bodyPr>
          <a:lstStyle>
            <a:lvl1pPr marL="230188" indent="-230188">
              <a:buClr>
                <a:schemeClr val="accent1"/>
              </a:buClr>
              <a:defRPr sz="22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523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51" y="0"/>
            <a:ext cx="12193526" cy="6858000"/>
          </a:xfrm>
          <a:prstGeom prst="rect">
            <a:avLst/>
          </a:prstGeom>
        </p:spPr>
      </p:pic>
      <p:pic>
        <p:nvPicPr>
          <p:cNvPr id="9" name="Picture 8"/>
          <p:cNvPicPr>
            <a:picLocks/>
          </p:cNvPicPr>
          <p:nvPr userDrawn="1"/>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8219" r="11654"/>
          <a:stretch/>
        </p:blipFill>
        <p:spPr>
          <a:xfrm>
            <a:off x="-64" y="644652"/>
            <a:ext cx="12188952" cy="5568696"/>
          </a:xfrm>
          <a:prstGeom prst="rect">
            <a:avLst/>
          </a:prstGeom>
        </p:spPr>
      </p:pic>
      <p:sp>
        <p:nvSpPr>
          <p:cNvPr id="4" name="Date Placeholder 3"/>
          <p:cNvSpPr>
            <a:spLocks noGrp="1"/>
          </p:cNvSpPr>
          <p:nvPr>
            <p:ph type="dt" sz="half" idx="10"/>
          </p:nvPr>
        </p:nvSpPr>
        <p:spPr>
          <a:xfrm>
            <a:off x="600230" y="6428920"/>
            <a:ext cx="2097373" cy="279580"/>
          </a:xfrm>
        </p:spPr>
        <p:txBody>
          <a:bodyPr/>
          <a:lstStyle>
            <a:lvl1pPr>
              <a:defRPr sz="1600">
                <a:solidFill>
                  <a:srgbClr val="FF0000"/>
                </a:solidFill>
                <a:latin typeface="+mn-lt"/>
              </a:defRPr>
            </a:lvl1pPr>
          </a:lstStyle>
          <a:p>
            <a:r>
              <a:rPr lang="en-US"/>
              <a:t>June, 2017</a:t>
            </a:r>
            <a:endParaRPr lang="en-US" dirty="0"/>
          </a:p>
        </p:txBody>
      </p:sp>
      <p:sp>
        <p:nvSpPr>
          <p:cNvPr id="5" name="Footer Placeholder 4"/>
          <p:cNvSpPr>
            <a:spLocks noGrp="1"/>
          </p:cNvSpPr>
          <p:nvPr>
            <p:ph type="ftr" sz="quarter" idx="11"/>
          </p:nvPr>
        </p:nvSpPr>
        <p:spPr>
          <a:xfrm>
            <a:off x="8081060" y="6392708"/>
            <a:ext cx="3644300" cy="352004"/>
          </a:xfrm>
        </p:spPr>
        <p:txBody>
          <a:bodyPr anchor="ctr"/>
          <a:lstStyle>
            <a:lvl1pPr algn="r">
              <a:defRPr sz="1600">
                <a:solidFill>
                  <a:schemeClr val="bg1">
                    <a:lumMod val="95000"/>
                  </a:schemeClr>
                </a:solidFill>
              </a:defRPr>
            </a:lvl1pPr>
          </a:lstStyle>
          <a:p>
            <a:r>
              <a:rPr lang="en-US" dirty="0"/>
              <a:t>Wells -Norway</a:t>
            </a:r>
          </a:p>
        </p:txBody>
      </p:sp>
      <p:sp>
        <p:nvSpPr>
          <p:cNvPr id="6" name="Slide Number Placeholder 5"/>
          <p:cNvSpPr>
            <a:spLocks noGrp="1"/>
          </p:cNvSpPr>
          <p:nvPr>
            <p:ph type="sldNum" sz="quarter" idx="12"/>
          </p:nvPr>
        </p:nvSpPr>
        <p:spPr>
          <a:xfrm>
            <a:off x="1" y="6969567"/>
            <a:ext cx="592138" cy="279580"/>
          </a:xfrm>
        </p:spPr>
        <p:txBody>
          <a:bodyPr/>
          <a:lstStyle/>
          <a:p>
            <a:fld id="{431AFD6F-3874-43D7-B664-445E2F2F06B2}" type="slidenum">
              <a:rPr lang="en-US" smtClean="0"/>
              <a:t>‹#›</a:t>
            </a:fld>
            <a:endParaRPr lang="en-US"/>
          </a:p>
        </p:txBody>
      </p:sp>
      <p:sp>
        <p:nvSpPr>
          <p:cNvPr id="11" name="Title 1"/>
          <p:cNvSpPr>
            <a:spLocks noGrp="1"/>
          </p:cNvSpPr>
          <p:nvPr>
            <p:ph type="ctrTitle"/>
          </p:nvPr>
        </p:nvSpPr>
        <p:spPr>
          <a:xfrm>
            <a:off x="6224660" y="1248999"/>
            <a:ext cx="5769605" cy="1470025"/>
          </a:xfrm>
        </p:spPr>
        <p:txBody>
          <a:bodyPr lIns="0" anchor="b">
            <a:noAutofit/>
          </a:bodyPr>
          <a:lstStyle>
            <a:lvl1pPr algn="l">
              <a:lnSpc>
                <a:spcPct val="80000"/>
              </a:lnSpc>
              <a:defRPr sz="5800" spc="-50" baseline="0">
                <a:solidFill>
                  <a:srgbClr val="FF0000"/>
                </a:solidFill>
              </a:defRPr>
            </a:lvl1pPr>
          </a:lstStyle>
          <a:p>
            <a:r>
              <a:rPr lang="en-US" dirty="0"/>
              <a:t>Click to edit Master title style</a:t>
            </a:r>
          </a:p>
        </p:txBody>
      </p:sp>
      <p:sp>
        <p:nvSpPr>
          <p:cNvPr id="12" name="Subtitle 2"/>
          <p:cNvSpPr>
            <a:spLocks noGrp="1"/>
          </p:cNvSpPr>
          <p:nvPr>
            <p:ph type="subTitle" idx="1"/>
          </p:nvPr>
        </p:nvSpPr>
        <p:spPr>
          <a:xfrm>
            <a:off x="6273300" y="2738049"/>
            <a:ext cx="4937760" cy="1411368"/>
          </a:xfrm>
        </p:spPr>
        <p:txBody>
          <a:bodyPr lIns="0" tIns="0">
            <a:normAutofit/>
          </a:bodyPr>
          <a:lstStyle>
            <a:lvl1pPr marL="0" indent="0" algn="l">
              <a:lnSpc>
                <a:spcPct val="100000"/>
              </a:lnSpc>
              <a:spcBef>
                <a:spcPts val="0"/>
              </a:spcBef>
              <a:buNone/>
              <a:defRPr sz="2200" spc="-50" baseline="0">
                <a:solidFill>
                  <a:schemeClr val="tx1"/>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55057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690098"/>
            <a:ext cx="5385514"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1329860"/>
            <a:ext cx="5385514" cy="4974296"/>
          </a:xfrm>
        </p:spPr>
        <p:txBody>
          <a:bodyPr/>
          <a:lstStyle>
            <a:lvl1pPr marL="230188" indent="-230188">
              <a:buClr>
                <a:schemeClr val="accent1"/>
              </a:buClr>
              <a:defRPr sz="22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1754" y="690098"/>
            <a:ext cx="5387630"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1329860"/>
            <a:ext cx="5387630" cy="4974296"/>
          </a:xfrm>
        </p:spPr>
        <p:txBody>
          <a:bodyPr/>
          <a:lstStyle>
            <a:lvl1pPr marL="230188" indent="-230188">
              <a:buClr>
                <a:schemeClr val="accent1"/>
              </a:buClr>
              <a:defRPr sz="22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June, 2017</a:t>
            </a:r>
          </a:p>
        </p:txBody>
      </p:sp>
      <p:sp>
        <p:nvSpPr>
          <p:cNvPr id="8" name="Footer Placeholder 7"/>
          <p:cNvSpPr>
            <a:spLocks noGrp="1"/>
          </p:cNvSpPr>
          <p:nvPr>
            <p:ph type="ftr" sz="quarter" idx="11"/>
          </p:nvPr>
        </p:nvSpPr>
        <p:spPr/>
        <p:txBody>
          <a:bodyPr/>
          <a:lstStyle/>
          <a:p>
            <a:r>
              <a:rPr lang="en-US"/>
              <a:t>Wells -Norway</a:t>
            </a:r>
          </a:p>
        </p:txBody>
      </p:sp>
      <p:sp>
        <p:nvSpPr>
          <p:cNvPr id="9" name="Slide Number Placeholder 8"/>
          <p:cNvSpPr>
            <a:spLocks noGrp="1"/>
          </p:cNvSpPr>
          <p:nvPr>
            <p:ph type="sldNum" sz="quarter" idx="12"/>
          </p:nvPr>
        </p:nvSpPr>
        <p:spPr/>
        <p:txBody>
          <a:bodyPr/>
          <a:lstStyle/>
          <a:p>
            <a:fld id="{8385F9DC-96B0-4AB2-B89A-A2E2E5B74DE3}" type="slidenum">
              <a:rPr lang="en-US" smtClean="0"/>
              <a:pPr/>
              <a:t>‹#›</a:t>
            </a:fld>
            <a:endParaRPr lang="en-US"/>
          </a:p>
        </p:txBody>
      </p:sp>
    </p:spTree>
    <p:extLst>
      <p:ext uri="{BB962C8B-B14F-4D97-AF65-F5344CB8AC3E}">
        <p14:creationId xmlns:p14="http://schemas.microsoft.com/office/powerpoint/2010/main" val="1987052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6501" y="105259"/>
            <a:ext cx="11395488" cy="539318"/>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June, 2017</a:t>
            </a:r>
          </a:p>
        </p:txBody>
      </p:sp>
      <p:sp>
        <p:nvSpPr>
          <p:cNvPr id="4" name="Footer Placeholder 3"/>
          <p:cNvSpPr>
            <a:spLocks noGrp="1"/>
          </p:cNvSpPr>
          <p:nvPr>
            <p:ph type="ftr" sz="quarter" idx="11"/>
          </p:nvPr>
        </p:nvSpPr>
        <p:spPr/>
        <p:txBody>
          <a:bodyPr/>
          <a:lstStyle/>
          <a:p>
            <a:r>
              <a:rPr lang="en-US"/>
              <a:t>Wells -Norway</a:t>
            </a:r>
          </a:p>
        </p:txBody>
      </p:sp>
      <p:sp>
        <p:nvSpPr>
          <p:cNvPr id="5" name="Slide Number Placeholder 4"/>
          <p:cNvSpPr>
            <a:spLocks noGrp="1"/>
          </p:cNvSpPr>
          <p:nvPr>
            <p:ph type="sldNum" sz="quarter" idx="12"/>
          </p:nvPr>
        </p:nvSpPr>
        <p:spPr/>
        <p:txBody>
          <a:bodyPr/>
          <a:lstStyle/>
          <a:p>
            <a:fld id="{8385F9DC-96B0-4AB2-B89A-A2E2E5B74DE3}" type="slidenum">
              <a:rPr lang="en-US" smtClean="0"/>
              <a:pPr/>
              <a:t>‹#›</a:t>
            </a:fld>
            <a:endParaRPr lang="en-US"/>
          </a:p>
        </p:txBody>
      </p:sp>
    </p:spTree>
    <p:extLst>
      <p:ext uri="{BB962C8B-B14F-4D97-AF65-F5344CB8AC3E}">
        <p14:creationId xmlns:p14="http://schemas.microsoft.com/office/powerpoint/2010/main" val="567127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2017</a:t>
            </a:r>
          </a:p>
        </p:txBody>
      </p:sp>
      <p:sp>
        <p:nvSpPr>
          <p:cNvPr id="3" name="Footer Placeholder 2"/>
          <p:cNvSpPr>
            <a:spLocks noGrp="1"/>
          </p:cNvSpPr>
          <p:nvPr>
            <p:ph type="ftr" sz="quarter" idx="11"/>
          </p:nvPr>
        </p:nvSpPr>
        <p:spPr/>
        <p:txBody>
          <a:bodyPr/>
          <a:lstStyle/>
          <a:p>
            <a:r>
              <a:rPr lang="en-US"/>
              <a:t>Wells -Norway</a:t>
            </a:r>
          </a:p>
        </p:txBody>
      </p:sp>
      <p:sp>
        <p:nvSpPr>
          <p:cNvPr id="4" name="Slide Number Placeholder 3"/>
          <p:cNvSpPr>
            <a:spLocks noGrp="1"/>
          </p:cNvSpPr>
          <p:nvPr>
            <p:ph type="sldNum" sz="quarter" idx="12"/>
          </p:nvPr>
        </p:nvSpPr>
        <p:spPr/>
        <p:txBody>
          <a:bodyPr/>
          <a:lstStyle/>
          <a:p>
            <a:fld id="{8385F9DC-96B0-4AB2-B89A-A2E2E5B74DE3}" type="slidenum">
              <a:rPr lang="en-US" smtClean="0"/>
              <a:pPr/>
              <a:t>‹#›</a:t>
            </a:fld>
            <a:endParaRPr lang="en-US"/>
          </a:p>
        </p:txBody>
      </p:sp>
    </p:spTree>
    <p:extLst>
      <p:ext uri="{BB962C8B-B14F-4D97-AF65-F5344CB8AC3E}">
        <p14:creationId xmlns:p14="http://schemas.microsoft.com/office/powerpoint/2010/main" val="2553804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3" name="Subtitle 2"/>
          <p:cNvSpPr>
            <a:spLocks noGrp="1"/>
          </p:cNvSpPr>
          <p:nvPr>
            <p:ph type="subTitle" idx="1"/>
          </p:nvPr>
        </p:nvSpPr>
        <p:spPr>
          <a:xfrm>
            <a:off x="912254" y="4197692"/>
            <a:ext cx="6648783" cy="1090295"/>
          </a:xfrm>
        </p:spPr>
        <p:txBody>
          <a:bodyPr lIns="0">
            <a:normAutofit/>
          </a:bodyPr>
          <a:lstStyle>
            <a:lvl1pPr marL="0" indent="0" algn="l">
              <a:buNone/>
              <a:defRPr sz="1800" b="0">
                <a:solidFill>
                  <a:schemeClr val="tx1">
                    <a:lumMod val="65000"/>
                    <a:lumOff val="35000"/>
                  </a:schemeClr>
                </a:solidFill>
                <a:latin typeface="Calibri Light" panose="020F03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hasCustomPrompt="1"/>
          </p:nvPr>
        </p:nvSpPr>
        <p:spPr>
          <a:xfrm>
            <a:off x="872616" y="2632006"/>
            <a:ext cx="7302816" cy="1470025"/>
          </a:xfrm>
        </p:spPr>
        <p:txBody>
          <a:bodyPr lIns="18288" rIns="18288" anchor="b">
            <a:noAutofit/>
          </a:bodyPr>
          <a:lstStyle>
            <a:lvl1pPr algn="l">
              <a:lnSpc>
                <a:spcPts val="4800"/>
              </a:lnSpc>
              <a:defRPr sz="4800" b="0" spc="-150" baseline="0">
                <a:solidFill>
                  <a:srgbClr val="FF0000"/>
                </a:solidFill>
                <a:latin typeface="+mn-lt"/>
              </a:defRPr>
            </a:lvl1pPr>
          </a:lstStyle>
          <a:p>
            <a:r>
              <a:rPr lang="en-US" dirty="0"/>
              <a:t>Insert Title</a:t>
            </a:r>
            <a:br>
              <a:rPr lang="en-US" dirty="0"/>
            </a:br>
            <a:r>
              <a:rPr lang="en-US" dirty="0"/>
              <a:t>Second line</a:t>
            </a:r>
          </a:p>
        </p:txBody>
      </p:sp>
      <p:sp>
        <p:nvSpPr>
          <p:cNvPr id="4" name="Date Placeholder 3"/>
          <p:cNvSpPr>
            <a:spLocks noGrp="1"/>
          </p:cNvSpPr>
          <p:nvPr>
            <p:ph type="dt" sz="half" idx="10"/>
          </p:nvPr>
        </p:nvSpPr>
        <p:spPr>
          <a:xfrm>
            <a:off x="802268" y="6419858"/>
            <a:ext cx="2090682" cy="261180"/>
          </a:xfrm>
        </p:spPr>
        <p:txBody>
          <a:bodyPr/>
          <a:lstStyle>
            <a:lvl1pPr>
              <a:defRPr sz="1050">
                <a:solidFill>
                  <a:srgbClr val="FF0000"/>
                </a:solidFill>
              </a:defRPr>
            </a:lvl1pPr>
          </a:lstStyle>
          <a:p>
            <a:r>
              <a:rPr lang="en-US"/>
              <a:t>June, 2017</a:t>
            </a:r>
            <a:endParaRPr lang="en-US" dirty="0"/>
          </a:p>
        </p:txBody>
      </p:sp>
      <p:sp>
        <p:nvSpPr>
          <p:cNvPr id="5" name="Footer Placeholder 4"/>
          <p:cNvSpPr>
            <a:spLocks noGrp="1"/>
          </p:cNvSpPr>
          <p:nvPr>
            <p:ph type="ftr" sz="quarter" idx="11"/>
          </p:nvPr>
        </p:nvSpPr>
        <p:spPr>
          <a:xfrm>
            <a:off x="9255579" y="6421991"/>
            <a:ext cx="2723439" cy="256917"/>
          </a:xfrm>
        </p:spPr>
        <p:txBody>
          <a:bodyPr/>
          <a:lstStyle>
            <a:lvl1pPr algn="r">
              <a:defRPr sz="900">
                <a:solidFill>
                  <a:schemeClr val="accent1">
                    <a:lumMod val="40000"/>
                    <a:lumOff val="60000"/>
                  </a:schemeClr>
                </a:solidFill>
              </a:defRPr>
            </a:lvl1pPr>
          </a:lstStyle>
          <a:p>
            <a:r>
              <a:rPr lang="en-US"/>
              <a:t>Wells -Norway</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20000"/>
                    <a:lumOff val="80000"/>
                  </a:schemeClr>
                </a:solidFill>
              </a:defRPr>
            </a:lvl1pPr>
          </a:lstStyle>
          <a:p>
            <a:fld id="{8385F9DC-96B0-4AB2-B89A-A2E2E5B74DE3}" type="slidenum">
              <a:rPr lang="en-US" smtClean="0"/>
              <a:pPr/>
              <a:t>‹#›</a:t>
            </a:fld>
            <a:endParaRPr lang="en-US"/>
          </a:p>
        </p:txBody>
      </p:sp>
    </p:spTree>
    <p:extLst>
      <p:ext uri="{BB962C8B-B14F-4D97-AF65-F5344CB8AC3E}">
        <p14:creationId xmlns:p14="http://schemas.microsoft.com/office/powerpoint/2010/main" val="1083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230188" indent="-230188">
              <a:defRPr sz="2400"/>
            </a:lvl1pPr>
            <a:lvl2pPr marL="687388" indent="-230188">
              <a:defRPr sz="2000"/>
            </a:lvl2pPr>
            <a:lvl3pPr marL="1084263" indent="-227013">
              <a:defRPr sz="1800"/>
            </a:lvl3pPr>
            <a:lvl4pPr marL="1489075" indent="-234950">
              <a:defRPr sz="1600"/>
            </a:lvl4pPr>
            <a:lvl5pPr marL="1828800" indent="-169863">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a:t>June, 2017</a:t>
            </a:r>
            <a:endParaRPr lang="en-US" dirty="0"/>
          </a:p>
        </p:txBody>
      </p:sp>
      <p:sp>
        <p:nvSpPr>
          <p:cNvPr id="9" name="Footer Placeholder 8"/>
          <p:cNvSpPr>
            <a:spLocks noGrp="1"/>
          </p:cNvSpPr>
          <p:nvPr>
            <p:ph type="ftr" sz="quarter" idx="11"/>
          </p:nvPr>
        </p:nvSpPr>
        <p:spPr/>
        <p:txBody>
          <a:bodyPr/>
          <a:lstStyle/>
          <a:p>
            <a:r>
              <a:rPr lang="en-US"/>
              <a:t>Wells -Norway</a:t>
            </a:r>
            <a:endParaRPr lang="en-US" dirty="0"/>
          </a:p>
        </p:txBody>
      </p:sp>
      <p:sp>
        <p:nvSpPr>
          <p:cNvPr id="10" name="Slide Number Placeholder 9"/>
          <p:cNvSpPr>
            <a:spLocks noGrp="1"/>
          </p:cNvSpPr>
          <p:nvPr>
            <p:ph type="sldNum" sz="quarter" idx="12"/>
          </p:nvPr>
        </p:nvSpPr>
        <p:spPr/>
        <p:txBody>
          <a:bodyPr/>
          <a:lstStyle/>
          <a:p>
            <a:fld id="{431AFD6F-3874-43D7-B664-445E2F2F06B2}" type="slidenum">
              <a:rPr lang="en-US" smtClean="0"/>
              <a:pPr/>
              <a:t>‹#›</a:t>
            </a:fld>
            <a:endParaRPr lang="en-US" dirty="0"/>
          </a:p>
        </p:txBody>
      </p:sp>
    </p:spTree>
    <p:extLst>
      <p:ext uri="{BB962C8B-B14F-4D97-AF65-F5344CB8AC3E}">
        <p14:creationId xmlns:p14="http://schemas.microsoft.com/office/powerpoint/2010/main" val="176833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522" y="0"/>
            <a:ext cx="11280297" cy="606903"/>
          </a:xfrm>
        </p:spPr>
        <p:txBody>
          <a:bodyPr/>
          <a:lstStyle/>
          <a:p>
            <a:r>
              <a:rPr lang="en-US"/>
              <a:t>Click to edit Master title style</a:t>
            </a:r>
          </a:p>
        </p:txBody>
      </p:sp>
      <p:sp>
        <p:nvSpPr>
          <p:cNvPr id="3" name="Content Placeholder 2"/>
          <p:cNvSpPr>
            <a:spLocks noGrp="1"/>
          </p:cNvSpPr>
          <p:nvPr>
            <p:ph sz="half" idx="1"/>
          </p:nvPr>
        </p:nvSpPr>
        <p:spPr>
          <a:xfrm>
            <a:off x="485522" y="782638"/>
            <a:ext cx="5383398" cy="498698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6591" y="782638"/>
            <a:ext cx="5559227" cy="498698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p>
        </p:txBody>
      </p:sp>
      <p:sp>
        <p:nvSpPr>
          <p:cNvPr id="7" name="Slide Number Placeholder 6"/>
          <p:cNvSpPr>
            <a:spLocks noGrp="1"/>
          </p:cNvSpPr>
          <p:nvPr>
            <p:ph type="sldNum" sz="quarter" idx="12"/>
          </p:nvPr>
        </p:nvSpPr>
        <p:spPr/>
        <p:txBody>
          <a:bodyPr/>
          <a:lstStyle/>
          <a:p>
            <a:fld id="{431AFD6F-3874-43D7-B664-445E2F2F06B2}" type="slidenum">
              <a:rPr lang="en-US" smtClean="0"/>
              <a:t>‹#›</a:t>
            </a:fld>
            <a:endParaRPr lang="en-US"/>
          </a:p>
        </p:txBody>
      </p:sp>
    </p:spTree>
    <p:extLst>
      <p:ext uri="{BB962C8B-B14F-4D97-AF65-F5344CB8AC3E}">
        <p14:creationId xmlns:p14="http://schemas.microsoft.com/office/powerpoint/2010/main" val="148250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Content - color">
    <p:spTree>
      <p:nvGrpSpPr>
        <p:cNvPr id="1" name=""/>
        <p:cNvGrpSpPr/>
        <p:nvPr/>
      </p:nvGrpSpPr>
      <p:grpSpPr>
        <a:xfrm>
          <a:off x="0" y="0"/>
          <a:ext cx="0" cy="0"/>
          <a:chOff x="0" y="0"/>
          <a:chExt cx="0" cy="0"/>
        </a:xfrm>
      </p:grpSpPr>
      <p:sp>
        <p:nvSpPr>
          <p:cNvPr id="2" name="Title 1"/>
          <p:cNvSpPr>
            <a:spLocks noGrp="1"/>
          </p:cNvSpPr>
          <p:nvPr>
            <p:ph type="title"/>
          </p:nvPr>
        </p:nvSpPr>
        <p:spPr>
          <a:xfrm>
            <a:off x="485522" y="0"/>
            <a:ext cx="11280297" cy="606903"/>
          </a:xfrm>
        </p:spPr>
        <p:txBody>
          <a:bodyPr/>
          <a:lstStyle/>
          <a:p>
            <a:r>
              <a:rPr lang="en-US"/>
              <a:t>Click to edit Master title style</a:t>
            </a:r>
          </a:p>
        </p:txBody>
      </p:sp>
      <p:sp>
        <p:nvSpPr>
          <p:cNvPr id="3" name="Content Placeholder 2"/>
          <p:cNvSpPr>
            <a:spLocks noGrp="1"/>
          </p:cNvSpPr>
          <p:nvPr>
            <p:ph sz="half" idx="1"/>
          </p:nvPr>
        </p:nvSpPr>
        <p:spPr>
          <a:xfrm>
            <a:off x="485522" y="782638"/>
            <a:ext cx="6519672" cy="4986983"/>
          </a:xfrm>
        </p:spPr>
        <p:txBody>
          <a:bodyPr>
            <a:normAutofit/>
          </a:bodyPr>
          <a:lstStyle>
            <a:lvl1pPr>
              <a:lnSpc>
                <a:spcPct val="200000"/>
              </a:lnSpc>
              <a:defRPr sz="2400"/>
            </a:lvl1pPr>
            <a:lvl2pPr>
              <a:lnSpc>
                <a:spcPct val="200000"/>
              </a:lnSpc>
              <a:defRPr sz="2000"/>
            </a:lvl2pPr>
            <a:lvl3pPr>
              <a:lnSpc>
                <a:spcPct val="200000"/>
              </a:lnSpc>
              <a:defRPr sz="1800"/>
            </a:lvl3pPr>
            <a:lvl4pPr>
              <a:lnSpc>
                <a:spcPct val="200000"/>
              </a:lnSpc>
              <a:defRPr sz="1600"/>
            </a:lvl4pPr>
            <a:lvl5pPr>
              <a:lnSpc>
                <a:spcPct val="200000"/>
              </a:lnSpc>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p>
        </p:txBody>
      </p:sp>
      <p:sp>
        <p:nvSpPr>
          <p:cNvPr id="7" name="Slide Number Placeholder 6"/>
          <p:cNvSpPr>
            <a:spLocks noGrp="1"/>
          </p:cNvSpPr>
          <p:nvPr>
            <p:ph type="sldNum" sz="quarter" idx="12"/>
          </p:nvPr>
        </p:nvSpPr>
        <p:spPr/>
        <p:txBody>
          <a:bodyPr/>
          <a:lstStyle/>
          <a:p>
            <a:fld id="{431AFD6F-3874-43D7-B664-445E2F2F06B2}" type="slidenum">
              <a:rPr lang="en-US" smtClean="0"/>
              <a:t>‹#›</a:t>
            </a:fld>
            <a:endParaRPr lang="en-US"/>
          </a:p>
        </p:txBody>
      </p:sp>
      <p:sp>
        <p:nvSpPr>
          <p:cNvPr id="9" name="Freeform 8"/>
          <p:cNvSpPr/>
          <p:nvPr userDrawn="1"/>
        </p:nvSpPr>
        <p:spPr>
          <a:xfrm>
            <a:off x="7099990" y="631318"/>
            <a:ext cx="5088835" cy="5934456"/>
          </a:xfrm>
          <a:custGeom>
            <a:avLst/>
            <a:gdLst>
              <a:gd name="connsiteX0" fmla="*/ 6033052 w 6033052"/>
              <a:gd name="connsiteY0" fmla="*/ 5943600 h 5943600"/>
              <a:gd name="connsiteX1" fmla="*/ 3419061 w 6033052"/>
              <a:gd name="connsiteY1" fmla="*/ 5943600 h 5943600"/>
              <a:gd name="connsiteX2" fmla="*/ 0 w 6033052"/>
              <a:gd name="connsiteY2" fmla="*/ 0 h 5943600"/>
              <a:gd name="connsiteX3" fmla="*/ 6033052 w 6033052"/>
              <a:gd name="connsiteY3" fmla="*/ 0 h 5943600"/>
              <a:gd name="connsiteX4" fmla="*/ 6033052 w 6033052"/>
              <a:gd name="connsiteY4" fmla="*/ 5943600 h 5943600"/>
              <a:gd name="connsiteX0" fmla="*/ 6033052 w 6033052"/>
              <a:gd name="connsiteY0" fmla="*/ 5943600 h 5943600"/>
              <a:gd name="connsiteX1" fmla="*/ 3419061 w 6033052"/>
              <a:gd name="connsiteY1" fmla="*/ 5943600 h 5943600"/>
              <a:gd name="connsiteX2" fmla="*/ 0 w 6033052"/>
              <a:gd name="connsiteY2" fmla="*/ 0 h 5943600"/>
              <a:gd name="connsiteX3" fmla="*/ 5108713 w 6033052"/>
              <a:gd name="connsiteY3" fmla="*/ 0 h 5943600"/>
              <a:gd name="connsiteX4" fmla="*/ 6033052 w 6033052"/>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108713 w 5108713"/>
              <a:gd name="connsiteY3" fmla="*/ 0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4949687 w 5108713"/>
              <a:gd name="connsiteY3" fmla="*/ 129408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088835 w 5108713"/>
              <a:gd name="connsiteY3" fmla="*/ 9954 h 5943600"/>
              <a:gd name="connsiteX4" fmla="*/ 5108713 w 5108713"/>
              <a:gd name="connsiteY4" fmla="*/ 5943600 h 5943600"/>
              <a:gd name="connsiteX0" fmla="*/ 4929808 w 5088835"/>
              <a:gd name="connsiteY0" fmla="*/ 5844055 h 5943600"/>
              <a:gd name="connsiteX1" fmla="*/ 3419061 w 5088835"/>
              <a:gd name="connsiteY1" fmla="*/ 5943600 h 5943600"/>
              <a:gd name="connsiteX2" fmla="*/ 0 w 5088835"/>
              <a:gd name="connsiteY2" fmla="*/ 0 h 5943600"/>
              <a:gd name="connsiteX3" fmla="*/ 5088835 w 5088835"/>
              <a:gd name="connsiteY3" fmla="*/ 9954 h 5943600"/>
              <a:gd name="connsiteX4" fmla="*/ 4929808 w 5088835"/>
              <a:gd name="connsiteY4" fmla="*/ 5844055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0 h 5943600"/>
              <a:gd name="connsiteX4" fmla="*/ 5088834 w 5088835"/>
              <a:gd name="connsiteY4" fmla="*/ 5943599 h 59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8835" h="5943600">
                <a:moveTo>
                  <a:pt x="5088834" y="5943599"/>
                </a:moveTo>
                <a:lnTo>
                  <a:pt x="3419061" y="5943600"/>
                </a:lnTo>
                <a:lnTo>
                  <a:pt x="0" y="0"/>
                </a:lnTo>
                <a:lnTo>
                  <a:pt x="5088835" y="0"/>
                </a:lnTo>
                <a:cubicBezTo>
                  <a:pt x="5088835" y="1977882"/>
                  <a:pt x="5088834" y="3965717"/>
                  <a:pt x="5088834" y="5943599"/>
                </a:cubicBezTo>
                <a:close/>
              </a:path>
            </a:pathLst>
          </a:custGeom>
          <a:blipFill dpi="0" rotWithShape="1">
            <a:blip r:embed="rId2"/>
            <a:srcRect/>
            <a:stretch>
              <a:fillRect l="-21734" t="-5360" r="-87609" b="-13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userDrawn="1"/>
        </p:nvSpPr>
        <p:spPr>
          <a:xfrm>
            <a:off x="7099990" y="631318"/>
            <a:ext cx="5088835" cy="5934456"/>
          </a:xfrm>
          <a:custGeom>
            <a:avLst/>
            <a:gdLst>
              <a:gd name="connsiteX0" fmla="*/ 6033052 w 6033052"/>
              <a:gd name="connsiteY0" fmla="*/ 5943600 h 5943600"/>
              <a:gd name="connsiteX1" fmla="*/ 3419061 w 6033052"/>
              <a:gd name="connsiteY1" fmla="*/ 5943600 h 5943600"/>
              <a:gd name="connsiteX2" fmla="*/ 0 w 6033052"/>
              <a:gd name="connsiteY2" fmla="*/ 0 h 5943600"/>
              <a:gd name="connsiteX3" fmla="*/ 6033052 w 6033052"/>
              <a:gd name="connsiteY3" fmla="*/ 0 h 5943600"/>
              <a:gd name="connsiteX4" fmla="*/ 6033052 w 6033052"/>
              <a:gd name="connsiteY4" fmla="*/ 5943600 h 5943600"/>
              <a:gd name="connsiteX0" fmla="*/ 6033052 w 6033052"/>
              <a:gd name="connsiteY0" fmla="*/ 5943600 h 5943600"/>
              <a:gd name="connsiteX1" fmla="*/ 3419061 w 6033052"/>
              <a:gd name="connsiteY1" fmla="*/ 5943600 h 5943600"/>
              <a:gd name="connsiteX2" fmla="*/ 0 w 6033052"/>
              <a:gd name="connsiteY2" fmla="*/ 0 h 5943600"/>
              <a:gd name="connsiteX3" fmla="*/ 5108713 w 6033052"/>
              <a:gd name="connsiteY3" fmla="*/ 0 h 5943600"/>
              <a:gd name="connsiteX4" fmla="*/ 6033052 w 6033052"/>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108713 w 5108713"/>
              <a:gd name="connsiteY3" fmla="*/ 0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4949687 w 5108713"/>
              <a:gd name="connsiteY3" fmla="*/ 129408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088835 w 5108713"/>
              <a:gd name="connsiteY3" fmla="*/ 9954 h 5943600"/>
              <a:gd name="connsiteX4" fmla="*/ 5108713 w 5108713"/>
              <a:gd name="connsiteY4" fmla="*/ 5943600 h 5943600"/>
              <a:gd name="connsiteX0" fmla="*/ 4929808 w 5088835"/>
              <a:gd name="connsiteY0" fmla="*/ 5844055 h 5943600"/>
              <a:gd name="connsiteX1" fmla="*/ 3419061 w 5088835"/>
              <a:gd name="connsiteY1" fmla="*/ 5943600 h 5943600"/>
              <a:gd name="connsiteX2" fmla="*/ 0 w 5088835"/>
              <a:gd name="connsiteY2" fmla="*/ 0 h 5943600"/>
              <a:gd name="connsiteX3" fmla="*/ 5088835 w 5088835"/>
              <a:gd name="connsiteY3" fmla="*/ 9954 h 5943600"/>
              <a:gd name="connsiteX4" fmla="*/ 4929808 w 5088835"/>
              <a:gd name="connsiteY4" fmla="*/ 5844055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0 h 5943600"/>
              <a:gd name="connsiteX4" fmla="*/ 5088834 w 5088835"/>
              <a:gd name="connsiteY4" fmla="*/ 5943599 h 59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8835" h="5943600">
                <a:moveTo>
                  <a:pt x="5088834" y="5943599"/>
                </a:moveTo>
                <a:lnTo>
                  <a:pt x="3419061" y="5943600"/>
                </a:lnTo>
                <a:lnTo>
                  <a:pt x="0" y="0"/>
                </a:lnTo>
                <a:lnTo>
                  <a:pt x="5088835" y="0"/>
                </a:lnTo>
                <a:cubicBezTo>
                  <a:pt x="5088835" y="1977882"/>
                  <a:pt x="5088834" y="3965717"/>
                  <a:pt x="5088834" y="594359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464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 B&amp;W">
    <p:spTree>
      <p:nvGrpSpPr>
        <p:cNvPr id="1" name=""/>
        <p:cNvGrpSpPr/>
        <p:nvPr/>
      </p:nvGrpSpPr>
      <p:grpSpPr>
        <a:xfrm>
          <a:off x="0" y="0"/>
          <a:ext cx="0" cy="0"/>
          <a:chOff x="0" y="0"/>
          <a:chExt cx="0" cy="0"/>
        </a:xfrm>
      </p:grpSpPr>
      <p:sp>
        <p:nvSpPr>
          <p:cNvPr id="2" name="Title 1"/>
          <p:cNvSpPr>
            <a:spLocks noGrp="1"/>
          </p:cNvSpPr>
          <p:nvPr>
            <p:ph type="title"/>
          </p:nvPr>
        </p:nvSpPr>
        <p:spPr>
          <a:xfrm>
            <a:off x="485522" y="0"/>
            <a:ext cx="11280297" cy="606903"/>
          </a:xfrm>
        </p:spPr>
        <p:txBody>
          <a:bodyPr/>
          <a:lstStyle/>
          <a:p>
            <a:r>
              <a:rPr lang="en-US"/>
              <a:t>Click to edit Master title style</a:t>
            </a:r>
          </a:p>
        </p:txBody>
      </p:sp>
      <p:sp>
        <p:nvSpPr>
          <p:cNvPr id="3" name="Content Placeholder 2"/>
          <p:cNvSpPr>
            <a:spLocks noGrp="1"/>
          </p:cNvSpPr>
          <p:nvPr>
            <p:ph sz="half" idx="1"/>
          </p:nvPr>
        </p:nvSpPr>
        <p:spPr>
          <a:xfrm>
            <a:off x="485522" y="782638"/>
            <a:ext cx="6519672" cy="4986983"/>
          </a:xfrm>
        </p:spPr>
        <p:txBody>
          <a:bodyPr>
            <a:normAutofit/>
          </a:bodyPr>
          <a:lstStyle>
            <a:lvl1pPr>
              <a:lnSpc>
                <a:spcPct val="200000"/>
              </a:lnSpc>
              <a:defRPr sz="2400"/>
            </a:lvl1pPr>
            <a:lvl2pPr>
              <a:lnSpc>
                <a:spcPct val="200000"/>
              </a:lnSpc>
              <a:defRPr sz="2000"/>
            </a:lvl2pPr>
            <a:lvl3pPr>
              <a:lnSpc>
                <a:spcPct val="200000"/>
              </a:lnSpc>
              <a:defRPr sz="1800"/>
            </a:lvl3pPr>
            <a:lvl4pPr>
              <a:lnSpc>
                <a:spcPct val="200000"/>
              </a:lnSpc>
              <a:defRPr sz="1600"/>
            </a:lvl4pPr>
            <a:lvl5pPr>
              <a:lnSpc>
                <a:spcPct val="200000"/>
              </a:lnSpc>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p>
        </p:txBody>
      </p:sp>
      <p:sp>
        <p:nvSpPr>
          <p:cNvPr id="7" name="Slide Number Placeholder 6"/>
          <p:cNvSpPr>
            <a:spLocks noGrp="1"/>
          </p:cNvSpPr>
          <p:nvPr>
            <p:ph type="sldNum" sz="quarter" idx="12"/>
          </p:nvPr>
        </p:nvSpPr>
        <p:spPr/>
        <p:txBody>
          <a:bodyPr/>
          <a:lstStyle/>
          <a:p>
            <a:fld id="{431AFD6F-3874-43D7-B664-445E2F2F06B2}" type="slidenum">
              <a:rPr lang="en-US" smtClean="0"/>
              <a:t>‹#›</a:t>
            </a:fld>
            <a:endParaRPr lang="en-US"/>
          </a:p>
        </p:txBody>
      </p:sp>
      <p:sp>
        <p:nvSpPr>
          <p:cNvPr id="10" name="Freeform 9"/>
          <p:cNvSpPr/>
          <p:nvPr userDrawn="1"/>
        </p:nvSpPr>
        <p:spPr>
          <a:xfrm>
            <a:off x="7099990" y="631318"/>
            <a:ext cx="5088835" cy="5934456"/>
          </a:xfrm>
          <a:custGeom>
            <a:avLst/>
            <a:gdLst>
              <a:gd name="connsiteX0" fmla="*/ 6033052 w 6033052"/>
              <a:gd name="connsiteY0" fmla="*/ 5943600 h 5943600"/>
              <a:gd name="connsiteX1" fmla="*/ 3419061 w 6033052"/>
              <a:gd name="connsiteY1" fmla="*/ 5943600 h 5943600"/>
              <a:gd name="connsiteX2" fmla="*/ 0 w 6033052"/>
              <a:gd name="connsiteY2" fmla="*/ 0 h 5943600"/>
              <a:gd name="connsiteX3" fmla="*/ 6033052 w 6033052"/>
              <a:gd name="connsiteY3" fmla="*/ 0 h 5943600"/>
              <a:gd name="connsiteX4" fmla="*/ 6033052 w 6033052"/>
              <a:gd name="connsiteY4" fmla="*/ 5943600 h 5943600"/>
              <a:gd name="connsiteX0" fmla="*/ 6033052 w 6033052"/>
              <a:gd name="connsiteY0" fmla="*/ 5943600 h 5943600"/>
              <a:gd name="connsiteX1" fmla="*/ 3419061 w 6033052"/>
              <a:gd name="connsiteY1" fmla="*/ 5943600 h 5943600"/>
              <a:gd name="connsiteX2" fmla="*/ 0 w 6033052"/>
              <a:gd name="connsiteY2" fmla="*/ 0 h 5943600"/>
              <a:gd name="connsiteX3" fmla="*/ 5108713 w 6033052"/>
              <a:gd name="connsiteY3" fmla="*/ 0 h 5943600"/>
              <a:gd name="connsiteX4" fmla="*/ 6033052 w 6033052"/>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108713 w 5108713"/>
              <a:gd name="connsiteY3" fmla="*/ 0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4949687 w 5108713"/>
              <a:gd name="connsiteY3" fmla="*/ 129408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088835 w 5108713"/>
              <a:gd name="connsiteY3" fmla="*/ 9954 h 5943600"/>
              <a:gd name="connsiteX4" fmla="*/ 5108713 w 5108713"/>
              <a:gd name="connsiteY4" fmla="*/ 5943600 h 5943600"/>
              <a:gd name="connsiteX0" fmla="*/ 4929808 w 5088835"/>
              <a:gd name="connsiteY0" fmla="*/ 5844055 h 5943600"/>
              <a:gd name="connsiteX1" fmla="*/ 3419061 w 5088835"/>
              <a:gd name="connsiteY1" fmla="*/ 5943600 h 5943600"/>
              <a:gd name="connsiteX2" fmla="*/ 0 w 5088835"/>
              <a:gd name="connsiteY2" fmla="*/ 0 h 5943600"/>
              <a:gd name="connsiteX3" fmla="*/ 5088835 w 5088835"/>
              <a:gd name="connsiteY3" fmla="*/ 9954 h 5943600"/>
              <a:gd name="connsiteX4" fmla="*/ 4929808 w 5088835"/>
              <a:gd name="connsiteY4" fmla="*/ 5844055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0 h 5943600"/>
              <a:gd name="connsiteX4" fmla="*/ 5088834 w 5088835"/>
              <a:gd name="connsiteY4" fmla="*/ 5943599 h 59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8835" h="5943600">
                <a:moveTo>
                  <a:pt x="5088834" y="5943599"/>
                </a:moveTo>
                <a:lnTo>
                  <a:pt x="3419061" y="5943600"/>
                </a:lnTo>
                <a:lnTo>
                  <a:pt x="0" y="0"/>
                </a:lnTo>
                <a:lnTo>
                  <a:pt x="5088835" y="0"/>
                </a:lnTo>
                <a:cubicBezTo>
                  <a:pt x="5088835" y="1977882"/>
                  <a:pt x="5088834" y="3965717"/>
                  <a:pt x="5088834" y="5943599"/>
                </a:cubicBezTo>
                <a:close/>
              </a:path>
            </a:pathLst>
          </a:custGeom>
          <a:blipFill dpi="0" rotWithShape="1">
            <a:blip r:embed="rId2">
              <a:extLst>
                <a:ext uri="{BEBA8EAE-BF5A-486C-A8C5-ECC9F3942E4B}">
                  <a14:imgProps xmlns:a14="http://schemas.microsoft.com/office/drawing/2010/main">
                    <a14:imgLayer r:embed="rId3">
                      <a14:imgEffect>
                        <a14:saturation sat="0"/>
                      </a14:imgEffect>
                    </a14:imgLayer>
                  </a14:imgProps>
                </a:ext>
              </a:extLst>
            </a:blip>
            <a:srcRect/>
            <a:stretch>
              <a:fillRect l="-21734" t="-5360" r="-87609" b="-1384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userDrawn="1"/>
        </p:nvSpPr>
        <p:spPr>
          <a:xfrm>
            <a:off x="7099990" y="631318"/>
            <a:ext cx="5088835" cy="5934456"/>
          </a:xfrm>
          <a:custGeom>
            <a:avLst/>
            <a:gdLst>
              <a:gd name="connsiteX0" fmla="*/ 6033052 w 6033052"/>
              <a:gd name="connsiteY0" fmla="*/ 5943600 h 5943600"/>
              <a:gd name="connsiteX1" fmla="*/ 3419061 w 6033052"/>
              <a:gd name="connsiteY1" fmla="*/ 5943600 h 5943600"/>
              <a:gd name="connsiteX2" fmla="*/ 0 w 6033052"/>
              <a:gd name="connsiteY2" fmla="*/ 0 h 5943600"/>
              <a:gd name="connsiteX3" fmla="*/ 6033052 w 6033052"/>
              <a:gd name="connsiteY3" fmla="*/ 0 h 5943600"/>
              <a:gd name="connsiteX4" fmla="*/ 6033052 w 6033052"/>
              <a:gd name="connsiteY4" fmla="*/ 5943600 h 5943600"/>
              <a:gd name="connsiteX0" fmla="*/ 6033052 w 6033052"/>
              <a:gd name="connsiteY0" fmla="*/ 5943600 h 5943600"/>
              <a:gd name="connsiteX1" fmla="*/ 3419061 w 6033052"/>
              <a:gd name="connsiteY1" fmla="*/ 5943600 h 5943600"/>
              <a:gd name="connsiteX2" fmla="*/ 0 w 6033052"/>
              <a:gd name="connsiteY2" fmla="*/ 0 h 5943600"/>
              <a:gd name="connsiteX3" fmla="*/ 5108713 w 6033052"/>
              <a:gd name="connsiteY3" fmla="*/ 0 h 5943600"/>
              <a:gd name="connsiteX4" fmla="*/ 6033052 w 6033052"/>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108713 w 5108713"/>
              <a:gd name="connsiteY3" fmla="*/ 0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4949687 w 5108713"/>
              <a:gd name="connsiteY3" fmla="*/ 129408 h 5943600"/>
              <a:gd name="connsiteX4" fmla="*/ 5108713 w 5108713"/>
              <a:gd name="connsiteY4" fmla="*/ 5943600 h 5943600"/>
              <a:gd name="connsiteX0" fmla="*/ 5108713 w 5108713"/>
              <a:gd name="connsiteY0" fmla="*/ 5943600 h 5943600"/>
              <a:gd name="connsiteX1" fmla="*/ 3419061 w 5108713"/>
              <a:gd name="connsiteY1" fmla="*/ 5943600 h 5943600"/>
              <a:gd name="connsiteX2" fmla="*/ 0 w 5108713"/>
              <a:gd name="connsiteY2" fmla="*/ 0 h 5943600"/>
              <a:gd name="connsiteX3" fmla="*/ 5088835 w 5108713"/>
              <a:gd name="connsiteY3" fmla="*/ 9954 h 5943600"/>
              <a:gd name="connsiteX4" fmla="*/ 5108713 w 5108713"/>
              <a:gd name="connsiteY4" fmla="*/ 5943600 h 5943600"/>
              <a:gd name="connsiteX0" fmla="*/ 4929808 w 5088835"/>
              <a:gd name="connsiteY0" fmla="*/ 5844055 h 5943600"/>
              <a:gd name="connsiteX1" fmla="*/ 3419061 w 5088835"/>
              <a:gd name="connsiteY1" fmla="*/ 5943600 h 5943600"/>
              <a:gd name="connsiteX2" fmla="*/ 0 w 5088835"/>
              <a:gd name="connsiteY2" fmla="*/ 0 h 5943600"/>
              <a:gd name="connsiteX3" fmla="*/ 5088835 w 5088835"/>
              <a:gd name="connsiteY3" fmla="*/ 9954 h 5943600"/>
              <a:gd name="connsiteX4" fmla="*/ 4929808 w 5088835"/>
              <a:gd name="connsiteY4" fmla="*/ 5844055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9954 h 5943600"/>
              <a:gd name="connsiteX4" fmla="*/ 5088834 w 5088835"/>
              <a:gd name="connsiteY4" fmla="*/ 5943599 h 5943600"/>
              <a:gd name="connsiteX0" fmla="*/ 5088834 w 5088835"/>
              <a:gd name="connsiteY0" fmla="*/ 5943599 h 5943600"/>
              <a:gd name="connsiteX1" fmla="*/ 3419061 w 5088835"/>
              <a:gd name="connsiteY1" fmla="*/ 5943600 h 5943600"/>
              <a:gd name="connsiteX2" fmla="*/ 0 w 5088835"/>
              <a:gd name="connsiteY2" fmla="*/ 0 h 5943600"/>
              <a:gd name="connsiteX3" fmla="*/ 5088835 w 5088835"/>
              <a:gd name="connsiteY3" fmla="*/ 0 h 5943600"/>
              <a:gd name="connsiteX4" fmla="*/ 5088834 w 5088835"/>
              <a:gd name="connsiteY4" fmla="*/ 5943599 h 59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8835" h="5943600">
                <a:moveTo>
                  <a:pt x="5088834" y="5943599"/>
                </a:moveTo>
                <a:lnTo>
                  <a:pt x="3419061" y="5943600"/>
                </a:lnTo>
                <a:lnTo>
                  <a:pt x="0" y="0"/>
                </a:lnTo>
                <a:lnTo>
                  <a:pt x="5088835" y="0"/>
                </a:lnTo>
                <a:cubicBezTo>
                  <a:pt x="5088835" y="1977882"/>
                  <a:pt x="5088834" y="3965717"/>
                  <a:pt x="5088834" y="5943599"/>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958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206591" y="782638"/>
            <a:ext cx="5559227" cy="498698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p>
        </p:txBody>
      </p:sp>
      <p:sp>
        <p:nvSpPr>
          <p:cNvPr id="7" name="Slide Number Placeholder 6"/>
          <p:cNvSpPr>
            <a:spLocks noGrp="1"/>
          </p:cNvSpPr>
          <p:nvPr>
            <p:ph type="sldNum" sz="quarter" idx="12"/>
          </p:nvPr>
        </p:nvSpPr>
        <p:spPr/>
        <p:txBody>
          <a:bodyPr/>
          <a:lstStyle/>
          <a:p>
            <a:fld id="{431AFD6F-3874-43D7-B664-445E2F2F06B2}" type="slidenum">
              <a:rPr lang="en-US" smtClean="0"/>
              <a:t>‹#›</a:t>
            </a:fld>
            <a:endParaRPr lang="en-US"/>
          </a:p>
        </p:txBody>
      </p:sp>
    </p:spTree>
    <p:extLst>
      <p:ext uri="{BB962C8B-B14F-4D97-AF65-F5344CB8AC3E}">
        <p14:creationId xmlns:p14="http://schemas.microsoft.com/office/powerpoint/2010/main" val="278924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85522" y="0"/>
            <a:ext cx="11280297" cy="606903"/>
          </a:xfrm>
        </p:spPr>
        <p:txBody>
          <a:bodyPr/>
          <a:lstStyle/>
          <a:p>
            <a:r>
              <a:rPr lang="en-US"/>
              <a:t>Click to edit Master title style</a:t>
            </a:r>
          </a:p>
        </p:txBody>
      </p:sp>
      <p:sp>
        <p:nvSpPr>
          <p:cNvPr id="3" name="Content Placeholder 2"/>
          <p:cNvSpPr>
            <a:spLocks noGrp="1"/>
          </p:cNvSpPr>
          <p:nvPr>
            <p:ph sz="half" idx="1"/>
          </p:nvPr>
        </p:nvSpPr>
        <p:spPr>
          <a:xfrm>
            <a:off x="485522" y="782638"/>
            <a:ext cx="5383398" cy="498698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06591" y="3505200"/>
            <a:ext cx="5559227" cy="264636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June, 2017</a:t>
            </a:r>
          </a:p>
        </p:txBody>
      </p:sp>
      <p:sp>
        <p:nvSpPr>
          <p:cNvPr id="6" name="Footer Placeholder 5"/>
          <p:cNvSpPr>
            <a:spLocks noGrp="1"/>
          </p:cNvSpPr>
          <p:nvPr>
            <p:ph type="ftr" sz="quarter" idx="11"/>
          </p:nvPr>
        </p:nvSpPr>
        <p:spPr/>
        <p:txBody>
          <a:bodyPr/>
          <a:lstStyle/>
          <a:p>
            <a:r>
              <a:rPr lang="en-US"/>
              <a:t>Wells -Norway</a:t>
            </a:r>
          </a:p>
        </p:txBody>
      </p:sp>
      <p:sp>
        <p:nvSpPr>
          <p:cNvPr id="7" name="Slide Number Placeholder 6"/>
          <p:cNvSpPr>
            <a:spLocks noGrp="1"/>
          </p:cNvSpPr>
          <p:nvPr>
            <p:ph type="sldNum" sz="quarter" idx="12"/>
          </p:nvPr>
        </p:nvSpPr>
        <p:spPr/>
        <p:txBody>
          <a:bodyPr/>
          <a:lstStyle/>
          <a:p>
            <a:fld id="{431AFD6F-3874-43D7-B664-445E2F2F06B2}" type="slidenum">
              <a:rPr lang="en-US" smtClean="0"/>
              <a:t>‹#›</a:t>
            </a:fld>
            <a:endParaRPr lang="en-US"/>
          </a:p>
        </p:txBody>
      </p:sp>
      <p:sp>
        <p:nvSpPr>
          <p:cNvPr id="8" name="Content Placeholder 3"/>
          <p:cNvSpPr>
            <a:spLocks noGrp="1"/>
          </p:cNvSpPr>
          <p:nvPr>
            <p:ph sz="half" idx="13"/>
          </p:nvPr>
        </p:nvSpPr>
        <p:spPr>
          <a:xfrm>
            <a:off x="6206591" y="782638"/>
            <a:ext cx="5559227" cy="2646362"/>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697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5522" y="0"/>
            <a:ext cx="11280297" cy="606903"/>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5522" y="782638"/>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85522" y="1422399"/>
            <a:ext cx="5385514" cy="415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0635" y="782638"/>
            <a:ext cx="550235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0635" y="1422399"/>
            <a:ext cx="5502356" cy="4153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June, 2017</a:t>
            </a:r>
          </a:p>
        </p:txBody>
      </p:sp>
      <p:sp>
        <p:nvSpPr>
          <p:cNvPr id="8" name="Footer Placeholder 7"/>
          <p:cNvSpPr>
            <a:spLocks noGrp="1"/>
          </p:cNvSpPr>
          <p:nvPr>
            <p:ph type="ftr" sz="quarter" idx="11"/>
          </p:nvPr>
        </p:nvSpPr>
        <p:spPr/>
        <p:txBody>
          <a:bodyPr/>
          <a:lstStyle/>
          <a:p>
            <a:r>
              <a:rPr lang="en-US"/>
              <a:t>Wells -Norway</a:t>
            </a:r>
          </a:p>
        </p:txBody>
      </p:sp>
      <p:sp>
        <p:nvSpPr>
          <p:cNvPr id="9" name="Slide Number Placeholder 8"/>
          <p:cNvSpPr>
            <a:spLocks noGrp="1"/>
          </p:cNvSpPr>
          <p:nvPr>
            <p:ph type="sldNum" sz="quarter" idx="12"/>
          </p:nvPr>
        </p:nvSpPr>
        <p:spPr/>
        <p:txBody>
          <a:bodyPr/>
          <a:lstStyle/>
          <a:p>
            <a:fld id="{431AFD6F-3874-43D7-B664-445E2F2F06B2}" type="slidenum">
              <a:rPr lang="en-US" smtClean="0"/>
              <a:t>‹#›</a:t>
            </a:fld>
            <a:endParaRPr lang="en-US"/>
          </a:p>
        </p:txBody>
      </p:sp>
    </p:spTree>
    <p:extLst>
      <p:ext uri="{BB962C8B-B14F-4D97-AF65-F5344CB8AC3E}">
        <p14:creationId xmlns:p14="http://schemas.microsoft.com/office/powerpoint/2010/main" val="13357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9.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6565502"/>
            <a:ext cx="12188952" cy="292498"/>
          </a:xfrm>
          <a:prstGeom prst="rect">
            <a:avLst/>
          </a:prstGeom>
        </p:spPr>
      </p:pic>
      <p:sp>
        <p:nvSpPr>
          <p:cNvPr id="9" name="Rectangle 8"/>
          <p:cNvSpPr/>
          <p:nvPr/>
        </p:nvSpPr>
        <p:spPr>
          <a:xfrm>
            <a:off x="0" y="0"/>
            <a:ext cx="12188825" cy="630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85522" y="0"/>
            <a:ext cx="11280297" cy="6069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5522" y="782638"/>
            <a:ext cx="10969943" cy="480869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2138" y="6570733"/>
            <a:ext cx="2097373" cy="279580"/>
          </a:xfrm>
          <a:prstGeom prst="rect">
            <a:avLst/>
          </a:prstGeom>
        </p:spPr>
        <p:txBody>
          <a:bodyPr vert="horz" lIns="91440" tIns="0" rIns="45720" bIns="45720" rtlCol="0" anchor="b"/>
          <a:lstStyle>
            <a:lvl1pPr algn="l">
              <a:defRPr sz="1100">
                <a:solidFill>
                  <a:schemeClr val="bg1"/>
                </a:solidFill>
              </a:defRPr>
            </a:lvl1pPr>
          </a:lstStyle>
          <a:p>
            <a:r>
              <a:rPr lang="en-US"/>
              <a:t>June, 2017</a:t>
            </a:r>
            <a:endParaRPr lang="en-US" dirty="0"/>
          </a:p>
        </p:txBody>
      </p:sp>
      <p:sp>
        <p:nvSpPr>
          <p:cNvPr id="5" name="Footer Placeholder 4"/>
          <p:cNvSpPr>
            <a:spLocks noGrp="1"/>
          </p:cNvSpPr>
          <p:nvPr>
            <p:ph type="ftr" sz="quarter" idx="3"/>
          </p:nvPr>
        </p:nvSpPr>
        <p:spPr>
          <a:xfrm>
            <a:off x="4164515" y="6595447"/>
            <a:ext cx="3859795" cy="279580"/>
          </a:xfrm>
          <a:prstGeom prst="rect">
            <a:avLst/>
          </a:prstGeom>
        </p:spPr>
        <p:txBody>
          <a:bodyPr vert="horz" lIns="91440" tIns="0" rIns="45720" bIns="45720" rtlCol="0" anchor="b"/>
          <a:lstStyle>
            <a:lvl1pPr algn="ctr">
              <a:defRPr sz="1400">
                <a:solidFill>
                  <a:schemeClr val="bg1"/>
                </a:solidFill>
              </a:defRPr>
            </a:lvl1pPr>
          </a:lstStyle>
          <a:p>
            <a:r>
              <a:rPr lang="en-US" dirty="0"/>
              <a:t>Wells -Norway</a:t>
            </a:r>
          </a:p>
        </p:txBody>
      </p:sp>
      <p:sp>
        <p:nvSpPr>
          <p:cNvPr id="6" name="Slide Number Placeholder 5"/>
          <p:cNvSpPr>
            <a:spLocks noGrp="1"/>
          </p:cNvSpPr>
          <p:nvPr>
            <p:ph type="sldNum" sz="quarter" idx="4"/>
          </p:nvPr>
        </p:nvSpPr>
        <p:spPr>
          <a:xfrm>
            <a:off x="1" y="6570733"/>
            <a:ext cx="592138" cy="279580"/>
          </a:xfrm>
          <a:prstGeom prst="rect">
            <a:avLst/>
          </a:prstGeom>
        </p:spPr>
        <p:txBody>
          <a:bodyPr vert="horz" lIns="91440" tIns="0" rIns="45720" bIns="45720" rtlCol="0" anchor="b"/>
          <a:lstStyle>
            <a:lvl1pPr algn="l">
              <a:defRPr sz="1250">
                <a:solidFill>
                  <a:schemeClr val="bg1"/>
                </a:solidFill>
              </a:defRPr>
            </a:lvl1pPr>
          </a:lstStyle>
          <a:p>
            <a:fld id="{431AFD6F-3874-43D7-B664-445E2F2F06B2}" type="slidenum">
              <a:rPr lang="en-US" smtClean="0"/>
              <a:pPr/>
              <a:t>‹#›</a:t>
            </a:fld>
            <a:endParaRPr lang="en-US" dirty="0"/>
          </a:p>
        </p:txBody>
      </p:sp>
    </p:spTree>
    <p:extLst>
      <p:ext uri="{BB962C8B-B14F-4D97-AF65-F5344CB8AC3E}">
        <p14:creationId xmlns:p14="http://schemas.microsoft.com/office/powerpoint/2010/main" val="181502776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50" r:id="rId3"/>
    <p:sldLayoutId id="2147483652" r:id="rId4"/>
    <p:sldLayoutId id="2147483662" r:id="rId5"/>
    <p:sldLayoutId id="2147483663" r:id="rId6"/>
    <p:sldLayoutId id="2147483657" r:id="rId7"/>
    <p:sldLayoutId id="2147483658" r:id="rId8"/>
    <p:sldLayoutId id="2147483653" r:id="rId9"/>
    <p:sldLayoutId id="2147483654" r:id="rId10"/>
    <p:sldLayoutId id="2147483655" r:id="rId11"/>
    <p:sldLayoutId id="2147483669" r:id="rId12"/>
    <p:sldLayoutId id="2147483681" r:id="rId13"/>
  </p:sldLayoutIdLst>
  <p:hf hdr="0" ftr="0"/>
  <p:txStyles>
    <p:titleStyle>
      <a:lvl1pPr algn="l" defTabSz="914400" rtl="0" eaLnBrk="1" latinLnBrk="0" hangingPunct="1">
        <a:spcBef>
          <a:spcPct val="0"/>
        </a:spcBef>
        <a:buNone/>
        <a:defRPr sz="3000" kern="1200">
          <a:solidFill>
            <a:schemeClr val="bg1"/>
          </a:solidFill>
          <a:latin typeface="+mj-lt"/>
          <a:ea typeface="+mj-ea"/>
          <a:cs typeface="+mj-cs"/>
        </a:defRPr>
      </a:lvl1pPr>
    </p:titleStyle>
    <p:bodyStyle>
      <a:lvl1pPr marL="230188" indent="-230188" algn="l" defTabSz="914400" rtl="0" eaLnBrk="1" latinLnBrk="0" hangingPunct="1">
        <a:spcBef>
          <a:spcPct val="20000"/>
        </a:spcBef>
        <a:buClr>
          <a:schemeClr val="accent1"/>
        </a:buClr>
        <a:buSzPct val="105000"/>
        <a:buFont typeface="Arial" panose="020B0604020202020204" pitchFamily="34" charset="0"/>
        <a:buChar char="•"/>
        <a:defRPr sz="2400" kern="1200">
          <a:solidFill>
            <a:schemeClr val="tx1"/>
          </a:solidFill>
          <a:latin typeface="+mn-lt"/>
          <a:ea typeface="+mn-ea"/>
          <a:cs typeface="+mn-cs"/>
        </a:defRPr>
      </a:lvl1pPr>
      <a:lvl2pPr marL="687388" indent="-230188"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2" cstate="print">
            <a:extLst>
              <a:ext uri="{28A0092B-C50C-407E-A947-70E740481C1C}">
                <a14:useLocalDpi xmlns:a14="http://schemas.microsoft.com/office/drawing/2010/main" val="0"/>
              </a:ext>
            </a:extLst>
          </a:blip>
          <a:srcRect l="24981" t="1" b="-20842"/>
          <a:stretch/>
        </p:blipFill>
        <p:spPr>
          <a:xfrm>
            <a:off x="0" y="6565502"/>
            <a:ext cx="12188825" cy="353459"/>
          </a:xfrm>
          <a:prstGeom prst="rect">
            <a:avLst/>
          </a:prstGeom>
        </p:spPr>
      </p:pic>
      <p:sp>
        <p:nvSpPr>
          <p:cNvPr id="10" name="Rectangle 9"/>
          <p:cNvSpPr/>
          <p:nvPr/>
        </p:nvSpPr>
        <p:spPr>
          <a:xfrm>
            <a:off x="0" y="1"/>
            <a:ext cx="12188825" cy="6309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46501" y="90270"/>
            <a:ext cx="11395488" cy="540668"/>
          </a:xfrm>
          <a:prstGeom prst="rect">
            <a:avLst/>
          </a:prstGeom>
        </p:spPr>
        <p:txBody>
          <a:bodyPr vert="horz" lIns="0" tIns="45720" rIns="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46502" y="823914"/>
            <a:ext cx="11132883" cy="5302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487" y="6568664"/>
            <a:ext cx="2090682" cy="261180"/>
          </a:xfrm>
          <a:prstGeom prst="rect">
            <a:avLst/>
          </a:prstGeom>
        </p:spPr>
        <p:txBody>
          <a:bodyPr vert="horz" lIns="91440" tIns="45720" rIns="91440" bIns="45720" rtlCol="0" anchor="b"/>
          <a:lstStyle>
            <a:lvl1pPr algn="l">
              <a:defRPr sz="1050">
                <a:solidFill>
                  <a:schemeClr val="bg1"/>
                </a:solidFill>
              </a:defRPr>
            </a:lvl1pPr>
          </a:lstStyle>
          <a:p>
            <a:r>
              <a:rPr lang="en-US"/>
              <a:t>June, 2017</a:t>
            </a:r>
            <a:endParaRPr lang="en-US" dirty="0"/>
          </a:p>
        </p:txBody>
      </p:sp>
      <p:sp>
        <p:nvSpPr>
          <p:cNvPr id="5" name="Footer Placeholder 4"/>
          <p:cNvSpPr>
            <a:spLocks noGrp="1"/>
          </p:cNvSpPr>
          <p:nvPr>
            <p:ph type="ftr" sz="quarter" idx="3"/>
          </p:nvPr>
        </p:nvSpPr>
        <p:spPr>
          <a:xfrm>
            <a:off x="4164515" y="6572928"/>
            <a:ext cx="3859795" cy="256917"/>
          </a:xfrm>
          <a:prstGeom prst="rect">
            <a:avLst/>
          </a:prstGeom>
        </p:spPr>
        <p:txBody>
          <a:bodyPr vert="horz" lIns="91440" tIns="45720" rIns="91440" bIns="45720" rtlCol="0" anchor="b"/>
          <a:lstStyle>
            <a:lvl1pPr algn="ctr">
              <a:defRPr sz="1050">
                <a:solidFill>
                  <a:schemeClr val="bg1"/>
                </a:solidFill>
              </a:defRPr>
            </a:lvl1pPr>
          </a:lstStyle>
          <a:p>
            <a:r>
              <a:rPr lang="en-US"/>
              <a:t>Wells -Norway</a:t>
            </a:r>
            <a:endParaRPr lang="en-US" dirty="0"/>
          </a:p>
        </p:txBody>
      </p:sp>
      <p:sp>
        <p:nvSpPr>
          <p:cNvPr id="6" name="Slide Number Placeholder 5"/>
          <p:cNvSpPr>
            <a:spLocks noGrp="1"/>
          </p:cNvSpPr>
          <p:nvPr>
            <p:ph type="sldNum" sz="quarter" idx="4"/>
          </p:nvPr>
        </p:nvSpPr>
        <p:spPr>
          <a:xfrm>
            <a:off x="0" y="6595474"/>
            <a:ext cx="604487" cy="249360"/>
          </a:xfrm>
          <a:prstGeom prst="rect">
            <a:avLst/>
          </a:prstGeom>
        </p:spPr>
        <p:txBody>
          <a:bodyPr vert="horz" lIns="91440" tIns="45720" rIns="91440" bIns="45720" rtlCol="0" anchor="b"/>
          <a:lstStyle>
            <a:lvl1pPr algn="l">
              <a:defRPr sz="1200" b="0">
                <a:solidFill>
                  <a:schemeClr val="bg1"/>
                </a:solidFill>
              </a:defRPr>
            </a:lvl1pPr>
          </a:lstStyle>
          <a:p>
            <a:fld id="{8385F9DC-96B0-4AB2-B89A-A2E2E5B74DE3}" type="slidenum">
              <a:rPr lang="en-US" smtClean="0"/>
              <a:pPr/>
              <a:t>‹#›</a:t>
            </a:fld>
            <a:endParaRPr lang="en-US" dirty="0"/>
          </a:p>
        </p:txBody>
      </p:sp>
    </p:spTree>
    <p:extLst>
      <p:ext uri="{BB962C8B-B14F-4D97-AF65-F5344CB8AC3E}">
        <p14:creationId xmlns:p14="http://schemas.microsoft.com/office/powerpoint/2010/main" val="23891634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hdr="0" ftr="0"/>
  <p:txStyles>
    <p:titleStyle>
      <a:lvl1pPr algn="l" defTabSz="914400" rtl="0" eaLnBrk="1" latinLnBrk="0" hangingPunct="1">
        <a:spcBef>
          <a:spcPct val="0"/>
        </a:spcBef>
        <a:buNone/>
        <a:defRPr sz="2600" b="0" kern="1200">
          <a:solidFill>
            <a:schemeClr val="bg1"/>
          </a:solidFill>
          <a:latin typeface="+mj-lt"/>
          <a:ea typeface="+mj-ea"/>
          <a:cs typeface="+mj-cs"/>
        </a:defRPr>
      </a:lvl1pPr>
    </p:titleStyle>
    <p:bodyStyle>
      <a:lvl1pPr marL="230188" indent="-230188" algn="l" defTabSz="914400" rtl="0" eaLnBrk="1" latinLnBrk="0" hangingPunct="1">
        <a:spcBef>
          <a:spcPct val="20000"/>
        </a:spcBef>
        <a:buClr>
          <a:schemeClr val="accent1"/>
        </a:buClr>
        <a:buSzPct val="105000"/>
        <a:buFont typeface="Arial" panose="020B0604020202020204" pitchFamily="34" charset="0"/>
        <a:buChar char="•"/>
        <a:defRPr sz="2200" kern="1200">
          <a:solidFill>
            <a:schemeClr val="tx1"/>
          </a:solidFill>
          <a:latin typeface="+mn-lt"/>
          <a:ea typeface="+mn-ea"/>
          <a:cs typeface="+mn-cs"/>
        </a:defRPr>
      </a:lvl1pPr>
      <a:lvl2pPr marL="631825" indent="-174625"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974725" indent="-174625" algn="l" defTabSz="914400" rtl="0" eaLnBrk="1" latinLnBrk="0" hangingPunct="1">
        <a:spcBef>
          <a:spcPct val="200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317625" indent="-174625"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600200" indent="-168275" algn="l" defTabSz="914400" rtl="0" eaLnBrk="1" latinLnBrk="0" hangingPunct="1">
        <a:spcBef>
          <a:spcPct val="200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www.conocophillips.com/nongaap"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ctrTitle"/>
          </p:nvPr>
        </p:nvSpPr>
        <p:spPr/>
        <p:txBody>
          <a:bodyPr/>
          <a:lstStyle/>
          <a:p>
            <a:r>
              <a:rPr lang="en-US" dirty="0"/>
              <a:t>Formation Creep</a:t>
            </a:r>
            <a:endParaRPr lang="nb-NO" dirty="0"/>
          </a:p>
        </p:txBody>
      </p:sp>
      <p:sp>
        <p:nvSpPr>
          <p:cNvPr id="4" name="Undertittel 3"/>
          <p:cNvSpPr>
            <a:spLocks noGrp="1"/>
          </p:cNvSpPr>
          <p:nvPr>
            <p:ph type="subTitle" idx="1"/>
          </p:nvPr>
        </p:nvSpPr>
        <p:spPr>
          <a:xfrm>
            <a:off x="666972" y="4181951"/>
            <a:ext cx="7712714" cy="737188"/>
          </a:xfrm>
        </p:spPr>
        <p:txBody>
          <a:bodyPr>
            <a:noAutofit/>
          </a:bodyPr>
          <a:lstStyle/>
          <a:p>
            <a:r>
              <a:rPr lang="en-US" sz="1600" b="1" dirty="0"/>
              <a:t>Observations</a:t>
            </a:r>
          </a:p>
          <a:p>
            <a:r>
              <a:rPr lang="en-US" sz="1600" b="1" dirty="0"/>
              <a:t>Practical implications </a:t>
            </a:r>
          </a:p>
          <a:p>
            <a:r>
              <a:rPr lang="en-US" sz="1600" b="1" dirty="0"/>
              <a:t>Way forward/potential</a:t>
            </a:r>
          </a:p>
          <a:p>
            <a:endParaRPr lang="en-US" sz="1400" b="1" dirty="0"/>
          </a:p>
          <a:p>
            <a:r>
              <a:rPr lang="en-US" sz="1100" dirty="0"/>
              <a:t>Lars Hovda, ConocoPhillips Wells</a:t>
            </a:r>
          </a:p>
          <a:p>
            <a:r>
              <a:rPr lang="en-US" sz="1100" dirty="0"/>
              <a:t>Bjørn Holien, ConocoPhillips Wells</a:t>
            </a:r>
          </a:p>
          <a:p>
            <a:endParaRPr lang="nb-NO" sz="1400" dirty="0"/>
          </a:p>
        </p:txBody>
      </p:sp>
    </p:spTree>
    <p:extLst>
      <p:ext uri="{BB962C8B-B14F-4D97-AF65-F5344CB8AC3E}">
        <p14:creationId xmlns:p14="http://schemas.microsoft.com/office/powerpoint/2010/main" val="131748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Way forward/potential</a:t>
            </a:r>
          </a:p>
        </p:txBody>
      </p:sp>
      <p:sp>
        <p:nvSpPr>
          <p:cNvPr id="3" name="Date Placeholder 2"/>
          <p:cNvSpPr>
            <a:spLocks noGrp="1"/>
          </p:cNvSpPr>
          <p:nvPr>
            <p:ph type="dt" sz="half" idx="10"/>
          </p:nvPr>
        </p:nvSpPr>
        <p:spPr/>
        <p:txBody>
          <a:bodyPr/>
          <a:lstStyle/>
          <a:p>
            <a:r>
              <a:rPr lang="en-US"/>
              <a:t>June, 2017</a:t>
            </a:r>
          </a:p>
        </p:txBody>
      </p:sp>
      <p:sp>
        <p:nvSpPr>
          <p:cNvPr id="5" name="TextBox 4"/>
          <p:cNvSpPr txBox="1"/>
          <p:nvPr/>
        </p:nvSpPr>
        <p:spPr>
          <a:xfrm>
            <a:off x="491142" y="877704"/>
            <a:ext cx="6286648" cy="4431983"/>
          </a:xfrm>
          <a:prstGeom prst="rect">
            <a:avLst/>
          </a:prstGeom>
          <a:noFill/>
        </p:spPr>
        <p:txBody>
          <a:bodyPr wrap="square" rtlCol="0">
            <a:spAutoFit/>
          </a:bodyPr>
          <a:lstStyle/>
          <a:p>
            <a:r>
              <a:rPr lang="en-US" sz="2000" dirty="0"/>
              <a:t>In a research perspective:</a:t>
            </a:r>
          </a:p>
          <a:p>
            <a:pPr marL="742950" lvl="1" indent="-285750">
              <a:buFontTx/>
              <a:buChar char="-"/>
            </a:pPr>
            <a:r>
              <a:rPr lang="en-US" dirty="0"/>
              <a:t>Understand </a:t>
            </a:r>
            <a:r>
              <a:rPr lang="en-US" dirty="0" err="1"/>
              <a:t>fm</a:t>
            </a:r>
            <a:r>
              <a:rPr lang="en-US" dirty="0"/>
              <a:t> creep mechanisms</a:t>
            </a:r>
          </a:p>
          <a:p>
            <a:pPr marL="742950" lvl="1" indent="-285750">
              <a:buFontTx/>
              <a:buChar char="-"/>
            </a:pPr>
            <a:r>
              <a:rPr lang="en-US" dirty="0"/>
              <a:t>Understand implications connected to well design</a:t>
            </a:r>
          </a:p>
          <a:p>
            <a:pPr marL="742950" lvl="1" indent="-285750">
              <a:buFontTx/>
              <a:buChar char="-"/>
            </a:pPr>
            <a:r>
              <a:rPr lang="en-US" dirty="0"/>
              <a:t>Understand opportunities to activate </a:t>
            </a:r>
            <a:r>
              <a:rPr lang="en-US" dirty="0" err="1"/>
              <a:t>fm</a:t>
            </a:r>
            <a:r>
              <a:rPr lang="en-US" dirty="0"/>
              <a:t> creep in a P&amp;A operation</a:t>
            </a:r>
          </a:p>
          <a:p>
            <a:pPr marL="285750" indent="-285750">
              <a:buFontTx/>
              <a:buChar char="-"/>
            </a:pPr>
            <a:endParaRPr lang="en-US" sz="2000" dirty="0"/>
          </a:p>
          <a:p>
            <a:pPr marL="285750" indent="-285750">
              <a:buFontTx/>
              <a:buChar char="-"/>
            </a:pPr>
            <a:endParaRPr lang="en-US" sz="2000" dirty="0"/>
          </a:p>
          <a:p>
            <a:r>
              <a:rPr lang="en-US" sz="2000" dirty="0"/>
              <a:t>In operation perspective:</a:t>
            </a:r>
          </a:p>
          <a:p>
            <a:pPr marL="742950" lvl="1" indent="-285750">
              <a:buFontTx/>
              <a:buChar char="-"/>
            </a:pPr>
            <a:r>
              <a:rPr lang="en-US" dirty="0"/>
              <a:t>Understanding of mechanisms + dual string logging =&gt; through tubing P&amp;A?</a:t>
            </a:r>
          </a:p>
          <a:p>
            <a:pPr marL="742950" lvl="1" indent="-285750">
              <a:buFontTx/>
              <a:buChar char="-"/>
            </a:pPr>
            <a:r>
              <a:rPr lang="en-US" dirty="0"/>
              <a:t>Understanding of mechanisms + equipment package =&gt; cost effective intervention based P&amp;A?</a:t>
            </a:r>
          </a:p>
          <a:p>
            <a:pPr marL="742950" lvl="1" indent="-285750">
              <a:buFontTx/>
              <a:buChar char="-"/>
            </a:pPr>
            <a:r>
              <a:rPr lang="en-US" dirty="0"/>
              <a:t>Change well design and or fluids program on new wells?</a:t>
            </a:r>
          </a:p>
          <a:p>
            <a:pPr marL="285750" indent="-285750">
              <a:buFontTx/>
              <a:buChar char="-"/>
            </a:pPr>
            <a:endParaRPr lang="en-US" sz="2000" dirty="0">
              <a:solidFill>
                <a:srgbClr val="FF0000"/>
              </a:solidFill>
            </a:endParaRPr>
          </a:p>
          <a:p>
            <a:endParaRPr lang="en-US" sz="2000" dirty="0">
              <a:solidFill>
                <a:srgbClr val="FF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684869" y="5768081"/>
            <a:ext cx="2142415" cy="77559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848" y="4019809"/>
            <a:ext cx="2142416" cy="1705058"/>
          </a:xfrm>
          <a:prstGeom prst="rect">
            <a:avLst/>
          </a:prstGeom>
        </p:spPr>
      </p:pic>
      <p:sp>
        <p:nvSpPr>
          <p:cNvPr id="4" name="Slide Number Placeholder 3"/>
          <p:cNvSpPr>
            <a:spLocks noGrp="1"/>
          </p:cNvSpPr>
          <p:nvPr>
            <p:ph type="sldNum" sz="quarter" idx="12"/>
          </p:nvPr>
        </p:nvSpPr>
        <p:spPr/>
        <p:txBody>
          <a:bodyPr/>
          <a:lstStyle/>
          <a:p>
            <a:fld id="{8385F9DC-96B0-4AB2-B89A-A2E2E5B74DE3}" type="slidenum">
              <a:rPr lang="en-US" smtClean="0"/>
              <a:pPr/>
              <a:t>10</a:t>
            </a:fld>
            <a:endParaRPr lang="en-US"/>
          </a:p>
        </p:txBody>
      </p:sp>
      <p:grpSp>
        <p:nvGrpSpPr>
          <p:cNvPr id="18" name="Group 17"/>
          <p:cNvGrpSpPr/>
          <p:nvPr/>
        </p:nvGrpSpPr>
        <p:grpSpPr>
          <a:xfrm>
            <a:off x="8649102" y="645687"/>
            <a:ext cx="2234154" cy="3344797"/>
            <a:chOff x="6841993" y="645686"/>
            <a:chExt cx="2234154" cy="3344797"/>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3458"/>
            <a:stretch/>
          </p:blipFill>
          <p:spPr>
            <a:xfrm>
              <a:off x="6841993" y="645686"/>
              <a:ext cx="2234154" cy="3344797"/>
            </a:xfrm>
            <a:prstGeom prst="rect">
              <a:avLst/>
            </a:prstGeom>
          </p:spPr>
        </p:pic>
        <p:sp>
          <p:nvSpPr>
            <p:cNvPr id="15" name="Rectangle 14"/>
            <p:cNvSpPr/>
            <p:nvPr/>
          </p:nvSpPr>
          <p:spPr>
            <a:xfrm>
              <a:off x="7715756" y="668375"/>
              <a:ext cx="347133" cy="174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60116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2017</a:t>
            </a:r>
          </a:p>
        </p:txBody>
      </p:sp>
      <p:sp>
        <p:nvSpPr>
          <p:cNvPr id="3" name="Slide Number Placeholder 2"/>
          <p:cNvSpPr>
            <a:spLocks noGrp="1"/>
          </p:cNvSpPr>
          <p:nvPr>
            <p:ph type="sldNum" sz="quarter" idx="12"/>
          </p:nvPr>
        </p:nvSpPr>
        <p:spPr/>
        <p:txBody>
          <a:bodyPr/>
          <a:lstStyle/>
          <a:p>
            <a:fld id="{431AFD6F-3874-43D7-B664-445E2F2F06B2}" type="slidenum">
              <a:rPr lang="en-US" smtClean="0"/>
              <a:t>11</a:t>
            </a:fld>
            <a:endParaRPr lang="en-US"/>
          </a:p>
        </p:txBody>
      </p:sp>
      <p:sp>
        <p:nvSpPr>
          <p:cNvPr id="4" name="Title 3"/>
          <p:cNvSpPr>
            <a:spLocks noGrp="1"/>
          </p:cNvSpPr>
          <p:nvPr>
            <p:ph type="title"/>
          </p:nvPr>
        </p:nvSpPr>
        <p:spPr>
          <a:xfrm>
            <a:off x="3954921" y="3125549"/>
            <a:ext cx="4278983" cy="606903"/>
          </a:xfrm>
        </p:spPr>
        <p:txBody>
          <a:bodyPr>
            <a:noAutofit/>
          </a:bodyPr>
          <a:lstStyle/>
          <a:p>
            <a:r>
              <a:rPr lang="en-US" sz="5400" dirty="0">
                <a:solidFill>
                  <a:schemeClr val="bg1">
                    <a:lumMod val="50000"/>
                  </a:schemeClr>
                </a:solidFill>
              </a:rPr>
              <a:t>QUESTIONS?</a:t>
            </a:r>
          </a:p>
        </p:txBody>
      </p:sp>
    </p:spTree>
    <p:extLst>
      <p:ext uri="{BB962C8B-B14F-4D97-AF65-F5344CB8AC3E}">
        <p14:creationId xmlns:p14="http://schemas.microsoft.com/office/powerpoint/2010/main" val="84665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4735121" y="770732"/>
            <a:ext cx="2674084"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A4271"/>
              </a:buClr>
              <a:buSzPct val="108000"/>
              <a:buFont typeface="Wingdings 3" pitchFamily="18" charset="2"/>
              <a:buChar char=""/>
              <a:defRPr sz="2200">
                <a:solidFill>
                  <a:schemeClr val="tx1"/>
                </a:solidFill>
                <a:latin typeface="Calibri" pitchFamily="34" charset="0"/>
                <a:cs typeface="Arial" charset="0"/>
              </a:defRPr>
            </a:lvl1pPr>
            <a:lvl2pPr marL="742950" indent="-285750" eaLnBrk="0" hangingPunct="0">
              <a:spcBef>
                <a:spcPct val="20000"/>
              </a:spcBef>
              <a:buFont typeface="Wingdings" pitchFamily="2" charset="2"/>
              <a:buChar char="§"/>
              <a:defRPr sz="2000">
                <a:solidFill>
                  <a:schemeClr val="tx1"/>
                </a:solidFill>
                <a:latin typeface="Calibri" pitchFamily="34" charset="0"/>
                <a:cs typeface="Arial" charset="0"/>
              </a:defRPr>
            </a:lvl2pPr>
            <a:lvl3pPr marL="1143000" indent="-228600" eaLnBrk="0" hangingPunct="0">
              <a:spcBef>
                <a:spcPct val="20000"/>
              </a:spcBef>
              <a:buFont typeface="Wingdings" pitchFamily="2" charset="2"/>
              <a:buChar char="§"/>
              <a:defRPr>
                <a:solidFill>
                  <a:schemeClr val="tx1"/>
                </a:solidFill>
                <a:latin typeface="Calibri" pitchFamily="34" charset="0"/>
                <a:cs typeface="Arial" charset="0"/>
              </a:defRPr>
            </a:lvl3pPr>
            <a:lvl4pPr marL="1600200" indent="-228600" eaLnBrk="0" hangingPunct="0">
              <a:spcBef>
                <a:spcPct val="20000"/>
              </a:spcBef>
              <a:buFont typeface="Wingdings" pitchFamily="2" charset="2"/>
              <a:buChar char="§"/>
              <a:defRPr sz="1600">
                <a:solidFill>
                  <a:schemeClr val="tx1"/>
                </a:solidFill>
                <a:latin typeface="Calibri" pitchFamily="34" charset="0"/>
                <a:cs typeface="Arial" charset="0"/>
              </a:defRPr>
            </a:lvl4pPr>
            <a:lvl5pPr marL="2057400" indent="-228600" eaLnBrk="0" hangingPunct="0">
              <a:spcBef>
                <a:spcPct val="20000"/>
              </a:spcBef>
              <a:buFont typeface="Wingdings" pitchFamily="2" charset="2"/>
              <a:buChar char="§"/>
              <a:defRPr sz="1600">
                <a:solidFill>
                  <a:schemeClr val="tx1"/>
                </a:solidFill>
                <a:latin typeface="Calibri" pitchFamily="34" charset="0"/>
                <a:cs typeface="Arial" charset="0"/>
              </a:defRPr>
            </a:lvl5pPr>
            <a:lvl6pPr marL="25146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6pPr>
            <a:lvl7pPr marL="29718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7pPr>
            <a:lvl8pPr marL="34290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8pPr>
            <a:lvl9pPr marL="3886200" indent="-228600" eaLnBrk="0" fontAlgn="base" hangingPunct="0">
              <a:spcBef>
                <a:spcPct val="20000"/>
              </a:spcBef>
              <a:spcAft>
                <a:spcPct val="0"/>
              </a:spcAft>
              <a:buFont typeface="Wingdings" pitchFamily="2" charset="2"/>
              <a:buChar char="§"/>
              <a:defRPr sz="1600">
                <a:solidFill>
                  <a:schemeClr val="tx1"/>
                </a:solidFill>
                <a:latin typeface="Calibri" pitchFamily="34" charset="0"/>
                <a:cs typeface="Arial" charset="0"/>
              </a:defRPr>
            </a:lvl9pPr>
          </a:lstStyle>
          <a:p>
            <a:pPr algn="ctr" eaLnBrk="1" hangingPunct="1">
              <a:spcBef>
                <a:spcPct val="0"/>
              </a:spcBef>
              <a:buClrTx/>
              <a:buSzTx/>
              <a:buNone/>
            </a:pPr>
            <a:r>
              <a:rPr lang="en-US" altLang="en-US" sz="1800" b="1" dirty="0">
                <a:solidFill>
                  <a:srgbClr val="595959"/>
                </a:solidFill>
              </a:rPr>
              <a:t>Cautionary Statement</a:t>
            </a:r>
          </a:p>
        </p:txBody>
      </p:sp>
      <p:sp>
        <p:nvSpPr>
          <p:cNvPr id="5" name="TextBox 6"/>
          <p:cNvSpPr txBox="1">
            <a:spLocks noChangeArrowheads="1"/>
          </p:cNvSpPr>
          <p:nvPr/>
        </p:nvSpPr>
        <p:spPr bwMode="auto">
          <a:xfrm>
            <a:off x="2114501" y="1096268"/>
            <a:ext cx="7915324" cy="4893647"/>
          </a:xfrm>
          <a:prstGeom prst="rect">
            <a:avLst/>
          </a:prstGeom>
          <a:noFill/>
          <a:ln w="9525">
            <a:noFill/>
            <a:miter lim="800000"/>
            <a:headEnd/>
            <a:tailEnd/>
          </a:ln>
        </p:spPr>
        <p:txBody>
          <a:bodyPr wrap="square">
            <a:spAutoFit/>
          </a:bodyPr>
          <a:lstStyle/>
          <a:p>
            <a:pPr algn="just" defTabSz="1448999">
              <a:defRPr/>
            </a:pPr>
            <a:r>
              <a:rPr lang="en-US" sz="1200" dirty="0">
                <a:solidFill>
                  <a:prstClr val="black"/>
                </a:solidFill>
                <a:latin typeface="Calibri"/>
                <a:cs typeface="Arial"/>
              </a:rPr>
              <a:t>The following presentation includes forward-looking statements. These statements relate to future events, such as anticipated revenues, earnings, business strategies, competitive position or other aspects of our operations, operating results or the industries or markets in which we operate or participate in general. Actual outcomes and results may differ materially from what is expressed or forecast in such forward-looking statements. These statements are not guarantees of future performance and involve certain risks, uncertainties and assumptions that may prove to be incorrect and are difficult to predict such as oil and gas prices; operational hazards and drilling risks; potential failure to achieve, and potential delays in achieving expected reserves or production levels from existing and future oil and gas development projects; unsuccessful exploratory activities; unexpected cost increases or technical difficulties in constructing, maintaining or modifying company facilities; international monetary conditions and exchange controls; potential liability for remedial actions under existing or future environmental regulations or from pending or future litigation; limited access to capital or significantly higher cost of capital related to illiquidity or uncertainty in the domestic or international financial markets; general domestic and international economic and political conditions, as well as changes in tax, environmental and other laws applicable to ConocoPhillips’ business and other economic, business, competitive and/or regulatory factors affecting ConocoPhillips’ business generally as set forth in ConocoPhillips’ filings with the Securities and Exchange Commission (SEC). We caution you not to place undue reliance on our forward-looking statements, which are only as of the date of this presentation or as otherwise indicated, and we expressly disclaim any responsibility for updating such information.</a:t>
            </a:r>
          </a:p>
          <a:p>
            <a:pPr defTabSz="1448999">
              <a:defRPr/>
            </a:pPr>
            <a:endParaRPr lang="en-US" sz="1200" dirty="0">
              <a:solidFill>
                <a:prstClr val="black"/>
              </a:solidFill>
              <a:latin typeface="Calibri"/>
              <a:cs typeface="Arial"/>
            </a:endParaRPr>
          </a:p>
          <a:p>
            <a:pPr algn="just" defTabSz="1448999">
              <a:defRPr/>
            </a:pPr>
            <a:r>
              <a:rPr lang="en-US" sz="1200" dirty="0">
                <a:solidFill>
                  <a:prstClr val="black"/>
                </a:solidFill>
                <a:latin typeface="Calibri"/>
                <a:cs typeface="Arial"/>
              </a:rPr>
              <a:t>Use of non-GAAP financial information – This presentation may include non-GAAP financial measures, which help facilitate comparison of company operating performance across periods and with peer companies. Any non-GAAP measures included herein will be accompanied by a reconciliation to the nearest corresponding GAAP measure on our website at </a:t>
            </a:r>
            <a:r>
              <a:rPr lang="en-US" sz="1200" i="1" dirty="0">
                <a:solidFill>
                  <a:prstClr val="black"/>
                </a:solidFill>
                <a:latin typeface="Calibri"/>
                <a:cs typeface="Arial"/>
                <a:hlinkClick r:id="rId3"/>
              </a:rPr>
              <a:t>www.conocophillips.com/nongaap</a:t>
            </a:r>
            <a:r>
              <a:rPr lang="en-US" sz="1200" dirty="0">
                <a:solidFill>
                  <a:prstClr val="black"/>
                </a:solidFill>
                <a:latin typeface="Calibri"/>
                <a:cs typeface="Arial"/>
              </a:rPr>
              <a:t>.</a:t>
            </a:r>
          </a:p>
          <a:p>
            <a:pPr defTabSz="1448999">
              <a:defRPr/>
            </a:pPr>
            <a:endParaRPr lang="en-US" sz="1200" dirty="0">
              <a:solidFill>
                <a:prstClr val="black"/>
              </a:solidFill>
              <a:latin typeface="Calibri"/>
              <a:cs typeface="Arial"/>
            </a:endParaRPr>
          </a:p>
          <a:p>
            <a:pPr algn="just" defTabSz="1448999">
              <a:defRPr/>
            </a:pPr>
            <a:r>
              <a:rPr lang="en-US" sz="1200" dirty="0">
                <a:solidFill>
                  <a:prstClr val="black"/>
                </a:solidFill>
                <a:latin typeface="Calibri"/>
                <a:cs typeface="Arial"/>
              </a:rPr>
              <a:t>Cautionary Note to U.S. Investors – The SEC permits oil and gas companies, in their filings with the SEC, to disclose only proved, probable and possible reserves. We use the term "resource" in this presentation that the SEC’s guidelines prohibit us from including in filings with the SEC. U.S. investors are urged to consider closely the oil and gas disclosures in our Form 10-K and other reports and filings with the SEC. Copies are available from the SEC and from the ConocoPhillips website.</a:t>
            </a:r>
            <a:endParaRPr lang="en-US" sz="1200" dirty="0">
              <a:solidFill>
                <a:prstClr val="black"/>
              </a:solidFill>
              <a:latin typeface="Calibri"/>
              <a:ea typeface="MS PGothic" pitchFamily="34" charset="-128"/>
              <a:cs typeface="Arial"/>
            </a:endParaRPr>
          </a:p>
        </p:txBody>
      </p:sp>
      <p:sp>
        <p:nvSpPr>
          <p:cNvPr id="2" name="Slide Number Placeholder 1"/>
          <p:cNvSpPr>
            <a:spLocks noGrp="1"/>
          </p:cNvSpPr>
          <p:nvPr>
            <p:ph type="sldNum" sz="quarter" idx="4294967295"/>
          </p:nvPr>
        </p:nvSpPr>
        <p:spPr>
          <a:xfrm>
            <a:off x="1667192" y="6608640"/>
            <a:ext cx="822960" cy="249360"/>
          </a:xfrm>
          <a:prstGeom prst="rect">
            <a:avLst/>
          </a:prstGeom>
        </p:spPr>
        <p:txBody>
          <a:bodyPr/>
          <a:lstStyle/>
          <a:p>
            <a:fld id="{8385F9DC-96B0-4AB2-B89A-A2E2E5B74DE3}" type="slidenum">
              <a:rPr lang="en-US">
                <a:solidFill>
                  <a:prstClr val="white"/>
                </a:solidFill>
                <a:latin typeface="Calibri"/>
                <a:cs typeface="Arial"/>
              </a:rPr>
              <a:pPr/>
              <a:t>2</a:t>
            </a:fld>
            <a:endParaRPr lang="en-US" dirty="0">
              <a:solidFill>
                <a:prstClr val="white"/>
              </a:solidFill>
              <a:latin typeface="Calibri"/>
              <a:cs typeface="Arial"/>
            </a:endParaRPr>
          </a:p>
        </p:txBody>
      </p:sp>
      <p:sp>
        <p:nvSpPr>
          <p:cNvPr id="3" name="Date Placeholder 2"/>
          <p:cNvSpPr>
            <a:spLocks noGrp="1"/>
          </p:cNvSpPr>
          <p:nvPr>
            <p:ph type="dt" sz="half" idx="10"/>
          </p:nvPr>
        </p:nvSpPr>
        <p:spPr/>
        <p:txBody>
          <a:bodyPr/>
          <a:lstStyle/>
          <a:p>
            <a:r>
              <a:rPr lang="en-US"/>
              <a:t>June, 2017</a:t>
            </a:r>
            <a:endParaRPr lang="en-US" dirty="0"/>
          </a:p>
        </p:txBody>
      </p:sp>
    </p:spTree>
    <p:extLst>
      <p:ext uri="{BB962C8B-B14F-4D97-AF65-F5344CB8AC3E}">
        <p14:creationId xmlns:p14="http://schemas.microsoft.com/office/powerpoint/2010/main" val="389445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solidFill>
                  <a:schemeClr val="tx1"/>
                </a:solidFill>
              </a:rPr>
              <a:t>Good to know</a:t>
            </a:r>
          </a:p>
        </p:txBody>
      </p:sp>
      <p:sp>
        <p:nvSpPr>
          <p:cNvPr id="8" name="Subtitle 7"/>
          <p:cNvSpPr>
            <a:spLocks noGrp="1"/>
          </p:cNvSpPr>
          <p:nvPr>
            <p:ph type="subTitle" idx="1"/>
          </p:nvPr>
        </p:nvSpPr>
        <p:spPr>
          <a:xfrm>
            <a:off x="6273300" y="2738048"/>
            <a:ext cx="5126220" cy="1960951"/>
          </a:xfrm>
        </p:spPr>
        <p:txBody>
          <a:bodyPr>
            <a:normAutofit fontScale="77500" lnSpcReduction="20000"/>
          </a:bodyPr>
          <a:lstStyle/>
          <a:p>
            <a:r>
              <a:rPr lang="en-US" sz="1600" dirty="0"/>
              <a:t>SPE    # 96100 (capillary pressure)</a:t>
            </a:r>
          </a:p>
          <a:p>
            <a:r>
              <a:rPr lang="en-US" sz="1600" dirty="0"/>
              <a:t>SPE    # 148640 (essentials of P&amp;A)</a:t>
            </a:r>
          </a:p>
          <a:p>
            <a:r>
              <a:rPr lang="en-US" sz="1600" dirty="0"/>
              <a:t>SPE    # 37263 (well bore stability with water based mud)</a:t>
            </a:r>
          </a:p>
          <a:p>
            <a:r>
              <a:rPr lang="en-US" sz="1600" dirty="0"/>
              <a:t>SPE    # 119321 (bond log of formation barrier)</a:t>
            </a:r>
          </a:p>
          <a:p>
            <a:endParaRPr lang="nb-NO" sz="1600" dirty="0"/>
          </a:p>
          <a:p>
            <a:r>
              <a:rPr lang="nb-NO" sz="1600" dirty="0"/>
              <a:t>Fjær, E.  Steinbråten, J.F.,2016: How </a:t>
            </a:r>
            <a:r>
              <a:rPr lang="nb-NO" sz="1600" dirty="0" err="1"/>
              <a:t>Shale</a:t>
            </a:r>
            <a:r>
              <a:rPr lang="nb-NO" sz="1600" dirty="0"/>
              <a:t> May form a </a:t>
            </a:r>
            <a:r>
              <a:rPr lang="nb-NO" sz="1600" dirty="0" err="1"/>
              <a:t>Sealing</a:t>
            </a:r>
            <a:r>
              <a:rPr lang="nb-NO" sz="1600" dirty="0"/>
              <a:t> Barrier </a:t>
            </a:r>
            <a:r>
              <a:rPr lang="nb-NO" sz="1600" dirty="0" err="1"/>
              <a:t>around</a:t>
            </a:r>
            <a:r>
              <a:rPr lang="nb-NO" sz="1600" dirty="0"/>
              <a:t> a Well, 5th EAGE </a:t>
            </a:r>
            <a:r>
              <a:rPr lang="nb-NO" sz="1600" dirty="0" err="1"/>
              <a:t>Shale</a:t>
            </a:r>
            <a:r>
              <a:rPr lang="nb-NO" sz="1600" dirty="0"/>
              <a:t> Workshop, Extended </a:t>
            </a:r>
            <a:r>
              <a:rPr lang="nb-NO" sz="1600" dirty="0" err="1"/>
              <a:t>Abstract</a:t>
            </a:r>
            <a:r>
              <a:rPr lang="nb-NO" sz="1600" dirty="0"/>
              <a:t>. DOI: 10.3997/2214-4609.201600415 </a:t>
            </a:r>
            <a:endParaRPr lang="en-US" sz="1600" dirty="0"/>
          </a:p>
          <a:p>
            <a:endParaRPr lang="en-US" sz="1600" b="1" dirty="0"/>
          </a:p>
          <a:p>
            <a:endParaRPr lang="en-US" sz="1600" b="1" dirty="0"/>
          </a:p>
          <a:p>
            <a:r>
              <a:rPr lang="en-US" sz="1600" dirty="0"/>
              <a:t>The author acknowledges permission to publish the above presentation from ConocoPhillips Skandinavia AS and Co-</a:t>
            </a:r>
            <a:r>
              <a:rPr lang="en-US" sz="1600" dirty="0" err="1"/>
              <a:t>venturers</a:t>
            </a:r>
            <a:r>
              <a:rPr lang="en-US" sz="1600" dirty="0"/>
              <a:t>, including TOTAL E&amp;P Norge AS,                                    Eni Norge AS, Statoil Petroleum AS and Petoro AS</a:t>
            </a:r>
            <a:endParaRPr lang="en-US" sz="1600" b="1" dirty="0"/>
          </a:p>
          <a:p>
            <a:endParaRPr lang="en-US" sz="1600" dirty="0"/>
          </a:p>
          <a:p>
            <a:endParaRPr lang="en-US" sz="1600" dirty="0"/>
          </a:p>
        </p:txBody>
      </p:sp>
    </p:spTree>
    <p:extLst>
      <p:ext uri="{BB962C8B-B14F-4D97-AF65-F5344CB8AC3E}">
        <p14:creationId xmlns:p14="http://schemas.microsoft.com/office/powerpoint/2010/main" val="20967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a:t>
            </a:r>
          </a:p>
        </p:txBody>
      </p:sp>
      <p:pic>
        <p:nvPicPr>
          <p:cNvPr id="389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852"/>
          <a:stretch/>
        </p:blipFill>
        <p:spPr bwMode="auto">
          <a:xfrm>
            <a:off x="381585" y="861440"/>
            <a:ext cx="11384234" cy="546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Callout 2 2"/>
          <p:cNvSpPr/>
          <p:nvPr/>
        </p:nvSpPr>
        <p:spPr>
          <a:xfrm>
            <a:off x="4767288" y="1358662"/>
            <a:ext cx="2517831" cy="1421114"/>
          </a:xfrm>
          <a:prstGeom prst="borderCallout2">
            <a:avLst>
              <a:gd name="adj1" fmla="val 102819"/>
              <a:gd name="adj2" fmla="val 50503"/>
              <a:gd name="adj3" fmla="val 204023"/>
              <a:gd name="adj4" fmla="val 73071"/>
              <a:gd name="adj5" fmla="val 205304"/>
              <a:gd name="adj6" fmla="val 1615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If there was a proper </a:t>
            </a:r>
            <a:r>
              <a:rPr lang="en-US" sz="1200" b="1" dirty="0" err="1">
                <a:solidFill>
                  <a:schemeClr val="tx1"/>
                </a:solidFill>
              </a:rPr>
              <a:t>cmt</a:t>
            </a:r>
            <a:r>
              <a:rPr lang="en-US" sz="1200" b="1" dirty="0">
                <a:solidFill>
                  <a:schemeClr val="tx1"/>
                </a:solidFill>
              </a:rPr>
              <a:t> over the P&amp;A interval – the P&amp;A depth – the operation would be quicker and could potentially be done with a light equipment package. </a:t>
            </a:r>
          </a:p>
          <a:p>
            <a:endParaRPr lang="en-US" sz="1200" b="1" dirty="0">
              <a:solidFill>
                <a:schemeClr val="tx1"/>
              </a:solidFill>
            </a:endParaRPr>
          </a:p>
        </p:txBody>
      </p:sp>
      <p:sp>
        <p:nvSpPr>
          <p:cNvPr id="4" name="Rectangle 3"/>
          <p:cNvSpPr/>
          <p:nvPr/>
        </p:nvSpPr>
        <p:spPr>
          <a:xfrm>
            <a:off x="8799901" y="3474720"/>
            <a:ext cx="45719" cy="1476928"/>
          </a:xfrm>
          <a:prstGeom prst="rect">
            <a:avLst/>
          </a:prstGeom>
          <a:solidFill>
            <a:srgbClr val="FF66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Line Callout 2 5"/>
          <p:cNvSpPr/>
          <p:nvPr/>
        </p:nvSpPr>
        <p:spPr>
          <a:xfrm>
            <a:off x="1452023" y="2334022"/>
            <a:ext cx="2474976" cy="1421114"/>
          </a:xfrm>
          <a:prstGeom prst="borderCallout2">
            <a:avLst>
              <a:gd name="adj1" fmla="val 102819"/>
              <a:gd name="adj2" fmla="val 50503"/>
              <a:gd name="adj3" fmla="val 204023"/>
              <a:gd name="adj4" fmla="val 73071"/>
              <a:gd name="adj5" fmla="val 205304"/>
              <a:gd name="adj6" fmla="val 16159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tx1"/>
                </a:solidFill>
              </a:rPr>
              <a:t>There is a number of Ekofisk logs which show that the shale does not creep. </a:t>
            </a:r>
            <a:r>
              <a:rPr lang="en-US" sz="1200" b="1" dirty="0">
                <a:solidFill>
                  <a:srgbClr val="FF0000"/>
                </a:solidFill>
              </a:rPr>
              <a:t>But can we make that happen? </a:t>
            </a:r>
          </a:p>
          <a:p>
            <a:endParaRPr lang="en-US" sz="1200" b="1" dirty="0">
              <a:solidFill>
                <a:schemeClr val="tx1"/>
              </a:solidFill>
            </a:endParaRPr>
          </a:p>
        </p:txBody>
      </p:sp>
      <p:sp>
        <p:nvSpPr>
          <p:cNvPr id="5" name="Date Placeholder 4"/>
          <p:cNvSpPr>
            <a:spLocks noGrp="1"/>
          </p:cNvSpPr>
          <p:nvPr>
            <p:ph type="dt" sz="half" idx="10"/>
          </p:nvPr>
        </p:nvSpPr>
        <p:spPr/>
        <p:txBody>
          <a:bodyPr/>
          <a:lstStyle/>
          <a:p>
            <a:r>
              <a:rPr lang="en-US"/>
              <a:t>June, 2017</a:t>
            </a:r>
            <a:endParaRPr lang="en-US" dirty="0"/>
          </a:p>
        </p:txBody>
      </p:sp>
      <p:sp>
        <p:nvSpPr>
          <p:cNvPr id="8" name="Slide Number Placeholder 7"/>
          <p:cNvSpPr>
            <a:spLocks noGrp="1"/>
          </p:cNvSpPr>
          <p:nvPr>
            <p:ph type="sldNum" sz="quarter" idx="12"/>
          </p:nvPr>
        </p:nvSpPr>
        <p:spPr/>
        <p:txBody>
          <a:bodyPr/>
          <a:lstStyle/>
          <a:p>
            <a:fld id="{8385F9DC-96B0-4AB2-B89A-A2E2E5B74DE3}" type="slidenum">
              <a:rPr lang="en-US" smtClean="0"/>
              <a:pPr/>
              <a:t>4</a:t>
            </a:fld>
            <a:endParaRPr lang="en-US"/>
          </a:p>
        </p:txBody>
      </p:sp>
    </p:spTree>
    <p:extLst>
      <p:ext uri="{BB962C8B-B14F-4D97-AF65-F5344CB8AC3E}">
        <p14:creationId xmlns:p14="http://schemas.microsoft.com/office/powerpoint/2010/main" val="401083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“Our shale does not creep”</a:t>
            </a:r>
          </a:p>
        </p:txBody>
      </p:sp>
      <p:sp>
        <p:nvSpPr>
          <p:cNvPr id="3" name="Date Placeholder 2"/>
          <p:cNvSpPr>
            <a:spLocks noGrp="1"/>
          </p:cNvSpPr>
          <p:nvPr>
            <p:ph type="dt" sz="half" idx="10"/>
          </p:nvPr>
        </p:nvSpPr>
        <p:spPr/>
        <p:txBody>
          <a:bodyPr/>
          <a:lstStyle/>
          <a:p>
            <a:r>
              <a:rPr lang="en-US"/>
              <a:t>June, 2017</a:t>
            </a:r>
          </a:p>
        </p:txBody>
      </p:sp>
      <p:sp>
        <p:nvSpPr>
          <p:cNvPr id="6" name="Slide Number Placeholder 5"/>
          <p:cNvSpPr>
            <a:spLocks noGrp="1"/>
          </p:cNvSpPr>
          <p:nvPr>
            <p:ph type="sldNum" sz="quarter" idx="12"/>
          </p:nvPr>
        </p:nvSpPr>
        <p:spPr/>
        <p:txBody>
          <a:bodyPr/>
          <a:lstStyle/>
          <a:p>
            <a:fld id="{8385F9DC-96B0-4AB2-B89A-A2E2E5B74DE3}" type="slidenum">
              <a:rPr lang="en-US" smtClean="0"/>
              <a:pPr/>
              <a:t>5</a:t>
            </a:fld>
            <a:endParaRPr lang="en-US"/>
          </a:p>
        </p:txBody>
      </p:sp>
      <p:sp>
        <p:nvSpPr>
          <p:cNvPr id="7" name="TextBox 6"/>
          <p:cNvSpPr txBox="1"/>
          <p:nvPr/>
        </p:nvSpPr>
        <p:spPr>
          <a:xfrm>
            <a:off x="592138" y="882596"/>
            <a:ext cx="11286970" cy="5027017"/>
          </a:xfrm>
          <a:prstGeom prst="rect">
            <a:avLst/>
          </a:prstGeom>
          <a:noFill/>
        </p:spPr>
        <p:txBody>
          <a:bodyPr wrap="square" rtlCol="0">
            <a:spAutoFit/>
          </a:bodyPr>
          <a:lstStyle/>
          <a:p>
            <a:r>
              <a:rPr lang="en-US" sz="2400" dirty="0"/>
              <a:t>Refer SPE 148640 (2011) for details of COP P&amp;A operations and log:</a:t>
            </a:r>
          </a:p>
          <a:p>
            <a:pPr marL="742950" lvl="1" indent="-285750">
              <a:buFontTx/>
              <a:buChar char="-"/>
            </a:pPr>
            <a:r>
              <a:rPr lang="en-US" sz="2000" dirty="0"/>
              <a:t>Concept of CUP type P/W/C is to find a open section (under P&amp;A depth) and WASH same</a:t>
            </a:r>
          </a:p>
          <a:p>
            <a:pPr marL="742950" lvl="1" indent="-285750">
              <a:buFontTx/>
              <a:buChar char="-"/>
            </a:pPr>
            <a:r>
              <a:rPr lang="en-US" sz="2000" dirty="0"/>
              <a:t>Open section implies that the shale have failed to seal the annulus</a:t>
            </a:r>
          </a:p>
          <a:p>
            <a:pPr marL="742950" lvl="1" indent="-285750">
              <a:buFontTx/>
              <a:buChar char="-"/>
            </a:pPr>
            <a:r>
              <a:rPr lang="en-US" sz="2000" dirty="0"/>
              <a:t>Why?</a:t>
            </a:r>
          </a:p>
          <a:p>
            <a:pPr marL="1200150" lvl="2" indent="-285750">
              <a:buFontTx/>
              <a:buChar char="-"/>
            </a:pPr>
            <a:r>
              <a:rPr lang="en-US" sz="2000" dirty="0"/>
              <a:t>Wrong shale?</a:t>
            </a:r>
          </a:p>
          <a:p>
            <a:pPr marL="1200150" lvl="2" indent="-285750">
              <a:buFontTx/>
              <a:buChar char="-"/>
            </a:pPr>
            <a:r>
              <a:rPr lang="en-US" sz="2000" dirty="0"/>
              <a:t>P or T outside a critical value or envelope?</a:t>
            </a:r>
          </a:p>
          <a:p>
            <a:pPr marL="1200150" lvl="2" indent="-285750">
              <a:buFontTx/>
              <a:buChar char="-"/>
            </a:pPr>
            <a:r>
              <a:rPr lang="en-US" sz="2000" dirty="0"/>
              <a:t>Bad luck?</a:t>
            </a:r>
            <a:endParaRPr lang="en-US" sz="2000" baseline="-25000" dirty="0"/>
          </a:p>
          <a:p>
            <a:pPr marL="742950" lvl="1" indent="-285750">
              <a:buFontTx/>
              <a:buChar char="-"/>
            </a:pPr>
            <a:endParaRPr lang="en-US" sz="2000" baseline="-25000" dirty="0"/>
          </a:p>
          <a:p>
            <a:pPr marL="742950" lvl="1" indent="-285750">
              <a:buFontTx/>
              <a:buChar char="-"/>
            </a:pPr>
            <a:endParaRPr lang="en-US" sz="2000" baseline="-25000" dirty="0"/>
          </a:p>
          <a:p>
            <a:r>
              <a:rPr lang="en-US" sz="2400" dirty="0"/>
              <a:t>Based on previous experience COP position was (up to Q1, 2016):</a:t>
            </a:r>
          </a:p>
          <a:p>
            <a:pPr marL="742950" lvl="1" indent="-285750">
              <a:buFontTx/>
              <a:buChar char="-"/>
            </a:pPr>
            <a:r>
              <a:rPr lang="en-US" sz="2000" dirty="0"/>
              <a:t>Our shale does not creep</a:t>
            </a:r>
          </a:p>
          <a:p>
            <a:pPr marL="742950" lvl="1" indent="-285750">
              <a:buFontTx/>
              <a:buChar char="-"/>
            </a:pPr>
            <a:r>
              <a:rPr lang="en-US" sz="2000" dirty="0"/>
              <a:t>Maybe we can make it – maybe we can let it?</a:t>
            </a:r>
          </a:p>
          <a:p>
            <a:pPr lvl="1"/>
            <a:endParaRPr lang="en-US" dirty="0"/>
          </a:p>
          <a:p>
            <a:pPr lvl="1"/>
            <a:endParaRPr lang="en-US" dirty="0"/>
          </a:p>
          <a:p>
            <a:pPr lvl="1"/>
            <a:endParaRPr lang="en-US" dirty="0"/>
          </a:p>
          <a:p>
            <a:pPr lvl="1"/>
            <a:endParaRPr lang="en-US" sz="1600" dirty="0"/>
          </a:p>
          <a:p>
            <a:r>
              <a:rPr lang="en-US" sz="1600" dirty="0"/>
              <a:t>Note: This position was based on a P&amp;A experience/bond logs mainly from sections drilled with mineral oil based mud, OBM.</a:t>
            </a:r>
          </a:p>
        </p:txBody>
      </p:sp>
    </p:spTree>
    <p:extLst>
      <p:ext uri="{BB962C8B-B14F-4D97-AF65-F5344CB8AC3E}">
        <p14:creationId xmlns:p14="http://schemas.microsoft.com/office/powerpoint/2010/main" val="265124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86" y="0"/>
            <a:ext cx="11280297" cy="606903"/>
          </a:xfrm>
        </p:spPr>
        <p:txBody>
          <a:bodyPr>
            <a:normAutofit/>
          </a:bodyPr>
          <a:lstStyle/>
          <a:p>
            <a:r>
              <a:rPr lang="en-US" dirty="0"/>
              <a:t>Proof: “Our shale does not creep”</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569" y="1262652"/>
            <a:ext cx="2227787" cy="519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279" y="1262652"/>
            <a:ext cx="2715116" cy="519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810029920"/>
              </p:ext>
            </p:extLst>
          </p:nvPr>
        </p:nvGraphicFramePr>
        <p:xfrm>
          <a:off x="4774569" y="714263"/>
          <a:ext cx="5146266" cy="476977"/>
        </p:xfrm>
        <a:graphic>
          <a:graphicData uri="http://schemas.openxmlformats.org/drawingml/2006/table">
            <a:tbl>
              <a:tblPr firstRow="1" bandRow="1">
                <a:tableStyleId>{5C22544A-7EE6-4342-B048-85BDC9FD1C3A}</a:tableStyleId>
              </a:tblPr>
              <a:tblGrid>
                <a:gridCol w="2330238">
                  <a:extLst>
                    <a:ext uri="{9D8B030D-6E8A-4147-A177-3AD203B41FA5}">
                      <a16:colId xmlns:a16="http://schemas.microsoft.com/office/drawing/2014/main" val="20001"/>
                    </a:ext>
                  </a:extLst>
                </a:gridCol>
                <a:gridCol w="2816028">
                  <a:extLst>
                    <a:ext uri="{9D8B030D-6E8A-4147-A177-3AD203B41FA5}">
                      <a16:colId xmlns:a16="http://schemas.microsoft.com/office/drawing/2014/main" val="20002"/>
                    </a:ext>
                  </a:extLst>
                </a:gridCol>
              </a:tblGrid>
              <a:tr h="476977">
                <a:tc>
                  <a:txBody>
                    <a:bodyPr/>
                    <a:lstStyle/>
                    <a:p>
                      <a:r>
                        <a:rPr lang="en-US" sz="1000" noProof="0" dirty="0"/>
                        <a:t>Baseline log under 11 ¾’’ shoe (2014)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noProof="0" dirty="0"/>
                        <a:t>Baseline log @ +/- prod packer (2014)</a:t>
                      </a:r>
                    </a:p>
                  </a:txBody>
                  <a:tcPr/>
                </a:tc>
                <a:extLst>
                  <a:ext uri="{0D108BD9-81ED-4DB2-BD59-A6C34878D82A}">
                    <a16:rowId xmlns:a16="http://schemas.microsoft.com/office/drawing/2014/main" val="10000"/>
                  </a:ext>
                </a:extLst>
              </a:tr>
            </a:tbl>
          </a:graphicData>
        </a:graphic>
      </p:graphicFrame>
      <p:sp>
        <p:nvSpPr>
          <p:cNvPr id="3" name="Date Placeholder 2"/>
          <p:cNvSpPr>
            <a:spLocks noGrp="1"/>
          </p:cNvSpPr>
          <p:nvPr>
            <p:ph type="dt" sz="half" idx="10"/>
          </p:nvPr>
        </p:nvSpPr>
        <p:spPr/>
        <p:txBody>
          <a:bodyPr/>
          <a:lstStyle/>
          <a:p>
            <a:r>
              <a:rPr lang="en-US"/>
              <a:t>June, 2017</a:t>
            </a:r>
            <a:endParaRPr lang="en-US" dirty="0"/>
          </a:p>
        </p:txBody>
      </p:sp>
      <p:sp>
        <p:nvSpPr>
          <p:cNvPr id="6" name="Slide Number Placeholder 5"/>
          <p:cNvSpPr>
            <a:spLocks noGrp="1"/>
          </p:cNvSpPr>
          <p:nvPr>
            <p:ph type="sldNum" sz="quarter" idx="12"/>
          </p:nvPr>
        </p:nvSpPr>
        <p:spPr/>
        <p:txBody>
          <a:bodyPr/>
          <a:lstStyle/>
          <a:p>
            <a:fld id="{8385F9DC-96B0-4AB2-B89A-A2E2E5B74DE3}" type="slidenum">
              <a:rPr lang="en-US" smtClean="0"/>
              <a:pPr/>
              <a:t>6</a:t>
            </a:fld>
            <a:endParaRPr lang="en-US"/>
          </a:p>
        </p:txBody>
      </p:sp>
      <p:grpSp>
        <p:nvGrpSpPr>
          <p:cNvPr id="8" name="Group 7"/>
          <p:cNvGrpSpPr/>
          <p:nvPr/>
        </p:nvGrpSpPr>
        <p:grpSpPr>
          <a:xfrm>
            <a:off x="10163596" y="681897"/>
            <a:ext cx="1443187" cy="5836690"/>
            <a:chOff x="10163596" y="681897"/>
            <a:chExt cx="1443187" cy="583669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973730" y="2885533"/>
              <a:ext cx="5836690" cy="142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163596" y="2662280"/>
              <a:ext cx="234669" cy="2913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ctangle 6"/>
            <p:cNvSpPr/>
            <p:nvPr/>
          </p:nvSpPr>
          <p:spPr>
            <a:xfrm>
              <a:off x="10177366" y="3042604"/>
              <a:ext cx="248431" cy="137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ctangle 11"/>
            <p:cNvSpPr/>
            <p:nvPr/>
          </p:nvSpPr>
          <p:spPr>
            <a:xfrm>
              <a:off x="10257223" y="5154625"/>
              <a:ext cx="248431" cy="137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9" name="TextBox 8"/>
          <p:cNvSpPr txBox="1"/>
          <p:nvPr/>
        </p:nvSpPr>
        <p:spPr>
          <a:xfrm>
            <a:off x="509799" y="712100"/>
            <a:ext cx="4003633" cy="6124754"/>
          </a:xfrm>
          <a:prstGeom prst="rect">
            <a:avLst/>
          </a:prstGeom>
          <a:noFill/>
        </p:spPr>
        <p:txBody>
          <a:bodyPr wrap="square" rtlCol="0">
            <a:spAutoFit/>
          </a:bodyPr>
          <a:lstStyle/>
          <a:p>
            <a:r>
              <a:rPr lang="en-US" sz="1400" dirty="0"/>
              <a:t>Well 2/4 – XX, slot recovery and drill in 2005:</a:t>
            </a:r>
          </a:p>
          <a:p>
            <a:pPr marL="285750" indent="-285750">
              <a:buFont typeface="Arial" panose="020B0604020202020204" pitchFamily="34" charset="0"/>
              <a:buChar char="•"/>
            </a:pPr>
            <a:endParaRPr lang="en-US" sz="1400" dirty="0"/>
          </a:p>
          <a:p>
            <a:pPr marL="742950" lvl="1" indent="-285750">
              <a:buFontTx/>
              <a:buChar char="-"/>
            </a:pPr>
            <a:r>
              <a:rPr lang="en-US" sz="1400" dirty="0"/>
              <a:t>Sidetrack through 13 3/8’’ casing</a:t>
            </a:r>
          </a:p>
          <a:p>
            <a:pPr marL="742950" lvl="1" indent="-285750">
              <a:buFontTx/>
              <a:buChar char="-"/>
            </a:pPr>
            <a:endParaRPr lang="en-US" sz="1400" dirty="0"/>
          </a:p>
          <a:p>
            <a:pPr marL="742950" lvl="1" indent="-285750">
              <a:buFontTx/>
              <a:buChar char="-"/>
            </a:pPr>
            <a:r>
              <a:rPr lang="en-US" sz="1400" dirty="0"/>
              <a:t>11 ¾’’ liner installed at standard depth</a:t>
            </a:r>
          </a:p>
          <a:p>
            <a:pPr marL="742950" lvl="1" indent="-285750">
              <a:buFontTx/>
              <a:buChar char="-"/>
            </a:pPr>
            <a:endParaRPr lang="en-US" sz="1400" dirty="0"/>
          </a:p>
          <a:p>
            <a:pPr marL="742950" lvl="1" indent="-285750">
              <a:buFontTx/>
              <a:buChar char="-"/>
            </a:pPr>
            <a:r>
              <a:rPr lang="en-US" sz="1400" dirty="0"/>
              <a:t>12 ¼“ section drilled with standard mineral oil based drilling fluid and the 9 5/8’’ was hung off just above reservoir</a:t>
            </a:r>
          </a:p>
          <a:p>
            <a:pPr marL="742950" lvl="1" indent="-285750">
              <a:buFontTx/>
              <a:buChar char="-"/>
            </a:pPr>
            <a:endParaRPr lang="en-US" sz="1400" dirty="0"/>
          </a:p>
          <a:p>
            <a:pPr marL="742950" lvl="1" indent="-285750">
              <a:buFontTx/>
              <a:buChar char="-"/>
            </a:pPr>
            <a:r>
              <a:rPr lang="en-US" sz="1400" dirty="0"/>
              <a:t>9 5/8’’ cement job performed with heavy losses</a:t>
            </a:r>
          </a:p>
          <a:p>
            <a:pPr marL="742950" lvl="1" indent="-285750">
              <a:buFontTx/>
              <a:buChar char="-"/>
            </a:pPr>
            <a:endParaRPr lang="en-US" sz="1400" dirty="0"/>
          </a:p>
          <a:p>
            <a:pPr marL="742950" lvl="1" indent="-285750">
              <a:buFontTx/>
              <a:buChar char="-"/>
            </a:pPr>
            <a:r>
              <a:rPr lang="en-US" sz="1400" dirty="0"/>
              <a:t>Mid string external casing packer – standard </a:t>
            </a:r>
            <a:r>
              <a:rPr lang="en-US" sz="1400" dirty="0" err="1"/>
              <a:t>Ekofisk</a:t>
            </a:r>
            <a:r>
              <a:rPr lang="en-US" sz="1400" dirty="0"/>
              <a:t> solution</a:t>
            </a:r>
          </a:p>
          <a:p>
            <a:pPr marL="285750" indent="-285750">
              <a:buFont typeface="Arial" panose="020B0604020202020204" pitchFamily="34" charset="0"/>
              <a:buChar char="•"/>
            </a:pPr>
            <a:endParaRPr lang="en-US" sz="1400" dirty="0"/>
          </a:p>
          <a:p>
            <a:r>
              <a:rPr lang="en-US" sz="1400" dirty="0"/>
              <a:t>Well was subject to a workover in 2014:</a:t>
            </a:r>
          </a:p>
          <a:p>
            <a:pPr marL="285750" indent="-285750">
              <a:buFont typeface="Arial" panose="020B0604020202020204" pitchFamily="34" charset="0"/>
              <a:buChar char="•"/>
            </a:pPr>
            <a:endParaRPr lang="en-US" sz="1400" dirty="0"/>
          </a:p>
          <a:p>
            <a:pPr marL="742950" lvl="1" indent="-285750">
              <a:buFontTx/>
              <a:buChar char="-"/>
            </a:pPr>
            <a:r>
              <a:rPr lang="en-US" sz="1400" dirty="0"/>
              <a:t>Bond log 9 years after casing installation: no evidence of </a:t>
            </a:r>
            <a:r>
              <a:rPr lang="en-US" sz="1400" dirty="0" err="1"/>
              <a:t>fm</a:t>
            </a:r>
            <a:r>
              <a:rPr lang="en-US" sz="1400" dirty="0"/>
              <a:t> creep/self sealing annulus</a:t>
            </a:r>
          </a:p>
          <a:p>
            <a:pPr marL="742950" lvl="1" indent="-285750">
              <a:buFontTx/>
              <a:buChar char="-"/>
            </a:pPr>
            <a:endParaRPr lang="en-US" sz="1400" dirty="0"/>
          </a:p>
          <a:p>
            <a:pPr marL="742950" lvl="1" indent="-285750">
              <a:buFontTx/>
              <a:buChar char="-"/>
            </a:pPr>
            <a:r>
              <a:rPr lang="en-US" sz="1400" dirty="0"/>
              <a:t>The main objective of bond log was to “find a suitable area” for P/W/C technique (ref SPE# 148640)</a:t>
            </a:r>
          </a:p>
          <a:p>
            <a:pPr marL="742950" lvl="1" indent="-285750">
              <a:buFontTx/>
              <a:buChar char="-"/>
            </a:pPr>
            <a:endParaRPr lang="en-US" sz="1400" dirty="0"/>
          </a:p>
          <a:p>
            <a:pPr marL="742950" lvl="1" indent="-285750">
              <a:buFontTx/>
              <a:buChar char="-"/>
            </a:pPr>
            <a:r>
              <a:rPr lang="en-US" sz="1400" dirty="0"/>
              <a:t>Note the trapped annulus volume</a:t>
            </a:r>
          </a:p>
        </p:txBody>
      </p:sp>
    </p:spTree>
    <p:extLst>
      <p:ext uri="{BB962C8B-B14F-4D97-AF65-F5344CB8AC3E}">
        <p14:creationId xmlns:p14="http://schemas.microsoft.com/office/powerpoint/2010/main" val="35920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Maybe we can ‘’let our shale creep’’</a:t>
            </a:r>
          </a:p>
        </p:txBody>
      </p:sp>
      <p:sp>
        <p:nvSpPr>
          <p:cNvPr id="3" name="Date Placeholder 2"/>
          <p:cNvSpPr>
            <a:spLocks noGrp="1"/>
          </p:cNvSpPr>
          <p:nvPr>
            <p:ph type="dt" sz="half" idx="10"/>
          </p:nvPr>
        </p:nvSpPr>
        <p:spPr/>
        <p:txBody>
          <a:bodyPr/>
          <a:lstStyle/>
          <a:p>
            <a:r>
              <a:rPr lang="en-US"/>
              <a:t>June, 2017</a:t>
            </a:r>
          </a:p>
        </p:txBody>
      </p:sp>
      <p:sp>
        <p:nvSpPr>
          <p:cNvPr id="7" name="Line Callout 1 6"/>
          <p:cNvSpPr/>
          <p:nvPr/>
        </p:nvSpPr>
        <p:spPr>
          <a:xfrm>
            <a:off x="5947647" y="1189102"/>
            <a:ext cx="933522" cy="508819"/>
          </a:xfrm>
          <a:prstGeom prst="borderCallout1">
            <a:avLst>
              <a:gd name="adj1" fmla="val 47321"/>
              <a:gd name="adj2" fmla="val 100584"/>
              <a:gd name="adj3" fmla="val 48566"/>
              <a:gd name="adj4" fmla="val 14347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rPr>
              <a:t>13 3/8’’ csg shoe, 5008 ft mD</a:t>
            </a:r>
          </a:p>
        </p:txBody>
      </p:sp>
      <p:sp>
        <p:nvSpPr>
          <p:cNvPr id="9" name="Line Callout 1 8"/>
          <p:cNvSpPr/>
          <p:nvPr/>
        </p:nvSpPr>
        <p:spPr>
          <a:xfrm>
            <a:off x="5947646" y="3282963"/>
            <a:ext cx="933522" cy="767409"/>
          </a:xfrm>
          <a:prstGeom prst="borderCallout1">
            <a:avLst>
              <a:gd name="adj1" fmla="val 47321"/>
              <a:gd name="adj2" fmla="val 100584"/>
              <a:gd name="adj3" fmla="val 47817"/>
              <a:gd name="adj4" fmla="val 1192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rPr>
              <a:t>Estimated top of barite</a:t>
            </a:r>
          </a:p>
        </p:txBody>
      </p:sp>
      <p:sp>
        <p:nvSpPr>
          <p:cNvPr id="12" name="Line Callout 1 11"/>
          <p:cNvSpPr/>
          <p:nvPr/>
        </p:nvSpPr>
        <p:spPr>
          <a:xfrm>
            <a:off x="5942603" y="5768082"/>
            <a:ext cx="933522" cy="767409"/>
          </a:xfrm>
          <a:prstGeom prst="borderCallout1">
            <a:avLst>
              <a:gd name="adj1" fmla="val 47321"/>
              <a:gd name="adj2" fmla="val 100584"/>
              <a:gd name="adj3" fmla="val 95619"/>
              <a:gd name="adj4" fmla="val 1326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a:solidFill>
                  <a:schemeClr val="tx1"/>
                </a:solidFill>
              </a:rPr>
              <a:t>Log to TOL at +/- 9300 ft mD </a:t>
            </a:r>
          </a:p>
        </p:txBody>
      </p:sp>
      <p:sp>
        <p:nvSpPr>
          <p:cNvPr id="5" name="TextBox 4"/>
          <p:cNvSpPr txBox="1"/>
          <p:nvPr/>
        </p:nvSpPr>
        <p:spPr>
          <a:xfrm>
            <a:off x="296070" y="755784"/>
            <a:ext cx="5215248" cy="5478423"/>
          </a:xfrm>
          <a:prstGeom prst="rect">
            <a:avLst/>
          </a:prstGeom>
          <a:noFill/>
        </p:spPr>
        <p:txBody>
          <a:bodyPr wrap="square" rtlCol="0">
            <a:spAutoFit/>
          </a:bodyPr>
          <a:lstStyle/>
          <a:p>
            <a:r>
              <a:rPr lang="en-US" sz="1400" dirty="0"/>
              <a:t>Well 2/4 YY drilled in the early nineties:</a:t>
            </a:r>
          </a:p>
          <a:p>
            <a:pPr marL="742950" lvl="1" indent="-285750">
              <a:buFontTx/>
              <a:buChar char="-"/>
            </a:pPr>
            <a:r>
              <a:rPr lang="en-US" sz="1400" dirty="0"/>
              <a:t>12 ¼“ section drilled with seawater based drilling fluid and the 9 5/8’’ was hung off just above reservoir</a:t>
            </a:r>
          </a:p>
          <a:p>
            <a:pPr marL="742950" lvl="1" indent="-285750">
              <a:buFontTx/>
              <a:buChar char="-"/>
            </a:pPr>
            <a:r>
              <a:rPr lang="en-US" sz="1400" dirty="0"/>
              <a:t>9 5/8’’ cement job designed with low TOC</a:t>
            </a:r>
          </a:p>
          <a:p>
            <a:pPr marL="742950" lvl="1" indent="-285750">
              <a:buFontTx/>
              <a:buChar char="-"/>
            </a:pPr>
            <a:r>
              <a:rPr lang="en-US" sz="1400" dirty="0"/>
              <a:t>Mid string external casing packer – standard </a:t>
            </a:r>
            <a:r>
              <a:rPr lang="en-US" sz="1400" dirty="0" err="1"/>
              <a:t>Ekofisk</a:t>
            </a:r>
            <a:r>
              <a:rPr lang="en-US" sz="1400" dirty="0"/>
              <a:t> solution</a:t>
            </a:r>
          </a:p>
          <a:p>
            <a:pPr marL="285750" indent="-285750">
              <a:buFontTx/>
              <a:buChar char="-"/>
            </a:pPr>
            <a:endParaRPr lang="en-US" sz="1400" dirty="0"/>
          </a:p>
          <a:p>
            <a:pPr marL="285750" indent="-285750">
              <a:buFontTx/>
              <a:buChar char="-"/>
            </a:pPr>
            <a:endParaRPr lang="en-US" sz="1400" dirty="0"/>
          </a:p>
          <a:p>
            <a:r>
              <a:rPr lang="en-US" sz="1400" dirty="0"/>
              <a:t>Well was subject to a P&amp;A in 2016</a:t>
            </a:r>
          </a:p>
          <a:p>
            <a:pPr marL="742950" lvl="1" indent="-285750">
              <a:buFontTx/>
              <a:buChar char="-"/>
            </a:pPr>
            <a:r>
              <a:rPr lang="en-US" sz="1400" dirty="0"/>
              <a:t>Bond log +/- 25 years after casing installation: All but diatomite zone showed a solid filled annulus</a:t>
            </a:r>
          </a:p>
          <a:p>
            <a:pPr marL="742950" lvl="1" indent="-285750">
              <a:buFontTx/>
              <a:buChar char="-"/>
            </a:pPr>
            <a:r>
              <a:rPr lang="en-US" sz="1400" dirty="0"/>
              <a:t>Note the trapped annulus volume</a:t>
            </a:r>
          </a:p>
          <a:p>
            <a:endParaRPr lang="en-US" sz="1400" dirty="0"/>
          </a:p>
          <a:p>
            <a:endParaRPr lang="en-US" sz="1400" dirty="0"/>
          </a:p>
          <a:p>
            <a:r>
              <a:rPr lang="en-US" sz="1400" dirty="0"/>
              <a:t>With respect to log</a:t>
            </a:r>
          </a:p>
          <a:p>
            <a:pPr marL="742950" lvl="1" indent="-285750">
              <a:buFontTx/>
              <a:buChar char="-"/>
            </a:pPr>
            <a:r>
              <a:rPr lang="en-US" sz="1400" dirty="0"/>
              <a:t>Confident we are not reading barite or </a:t>
            </a:r>
            <a:r>
              <a:rPr lang="en-US" sz="1400" dirty="0" err="1"/>
              <a:t>cmt</a:t>
            </a:r>
            <a:endParaRPr lang="en-US" sz="1400" dirty="0"/>
          </a:p>
          <a:p>
            <a:pPr marL="742950" lvl="1" indent="-285750">
              <a:buFontTx/>
              <a:buChar char="-"/>
            </a:pPr>
            <a:r>
              <a:rPr lang="en-US" sz="1400" dirty="0"/>
              <a:t>All readings are positive (VDL, USIT, flex attenuation, TIE disappears…) </a:t>
            </a:r>
          </a:p>
          <a:p>
            <a:endParaRPr lang="en-US" sz="1400" dirty="0"/>
          </a:p>
          <a:p>
            <a:endParaRPr lang="en-US" sz="1400" dirty="0"/>
          </a:p>
          <a:p>
            <a:r>
              <a:rPr lang="en-US" sz="1400" dirty="0"/>
              <a:t>With respect to the P&amp;A technique</a:t>
            </a:r>
          </a:p>
          <a:p>
            <a:pPr marL="742950" lvl="1" indent="-285750">
              <a:buFontTx/>
              <a:buChar char="-"/>
            </a:pPr>
            <a:r>
              <a:rPr lang="en-US" sz="1400" dirty="0"/>
              <a:t>This was a through tubing candidate (we did not know)</a:t>
            </a:r>
          </a:p>
          <a:p>
            <a:endParaRPr lang="en-US" sz="1400" dirty="0"/>
          </a:p>
          <a:p>
            <a:endParaRPr lang="en-US" sz="1400" dirty="0"/>
          </a:p>
          <a:p>
            <a:r>
              <a:rPr lang="en-US" sz="1400" dirty="0"/>
              <a:t>What made the </a:t>
            </a:r>
            <a:r>
              <a:rPr lang="en-US" sz="1400" dirty="0" err="1"/>
              <a:t>fm</a:t>
            </a:r>
            <a:r>
              <a:rPr lang="en-US" sz="1400" dirty="0"/>
              <a:t> seal of the open annulus?</a:t>
            </a:r>
            <a:endParaRPr lang="en-US" sz="1400" dirty="0">
              <a:solidFill>
                <a:srgbClr val="FF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7162096" y="5768081"/>
            <a:ext cx="2142415" cy="77559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075" y="4019809"/>
            <a:ext cx="2142416" cy="1705058"/>
          </a:xfrm>
          <a:prstGeom prst="rect">
            <a:avLst/>
          </a:prstGeom>
        </p:spPr>
      </p:pic>
      <p:cxnSp>
        <p:nvCxnSpPr>
          <p:cNvPr id="19" name="Straight Arrow Connector 18"/>
          <p:cNvCxnSpPr/>
          <p:nvPr/>
        </p:nvCxnSpPr>
        <p:spPr>
          <a:xfrm>
            <a:off x="7045409" y="3648075"/>
            <a:ext cx="3576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385F9DC-96B0-4AB2-B89A-A2E2E5B74DE3}" type="slidenum">
              <a:rPr lang="en-US" smtClean="0"/>
              <a:pPr/>
              <a:t>7</a:t>
            </a:fld>
            <a:endParaRPr lang="en-US"/>
          </a:p>
        </p:txBody>
      </p:sp>
      <p:grpSp>
        <p:nvGrpSpPr>
          <p:cNvPr id="18" name="Group 17"/>
          <p:cNvGrpSpPr/>
          <p:nvPr/>
        </p:nvGrpSpPr>
        <p:grpSpPr>
          <a:xfrm>
            <a:off x="7126329" y="645687"/>
            <a:ext cx="2234154" cy="3344797"/>
            <a:chOff x="6841993" y="645686"/>
            <a:chExt cx="2234154" cy="3344797"/>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3458"/>
            <a:stretch/>
          </p:blipFill>
          <p:spPr>
            <a:xfrm>
              <a:off x="6841993" y="645686"/>
              <a:ext cx="2234154" cy="3344797"/>
            </a:xfrm>
            <a:prstGeom prst="rect">
              <a:avLst/>
            </a:prstGeom>
          </p:spPr>
        </p:pic>
        <p:sp>
          <p:nvSpPr>
            <p:cNvPr id="15" name="Rectangle 14"/>
            <p:cNvSpPr/>
            <p:nvPr/>
          </p:nvSpPr>
          <p:spPr>
            <a:xfrm>
              <a:off x="7715756" y="668375"/>
              <a:ext cx="347133" cy="174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1" name="Line Callout 1 8"/>
          <p:cNvSpPr/>
          <p:nvPr/>
        </p:nvSpPr>
        <p:spPr>
          <a:xfrm>
            <a:off x="5943837" y="2045263"/>
            <a:ext cx="933522" cy="767409"/>
          </a:xfrm>
          <a:prstGeom prst="borderCallout1">
            <a:avLst>
              <a:gd name="adj1" fmla="val 47321"/>
              <a:gd name="adj2" fmla="val 100584"/>
              <a:gd name="adj3" fmla="val 47817"/>
              <a:gd name="adj4" fmla="val 1192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‘’open section’’ (diatomite)</a:t>
            </a:r>
          </a:p>
        </p:txBody>
      </p:sp>
      <p:pic>
        <p:nvPicPr>
          <p:cNvPr id="6" name="Picture 5"/>
          <p:cNvPicPr>
            <a:picLocks noChangeAspect="1"/>
          </p:cNvPicPr>
          <p:nvPr/>
        </p:nvPicPr>
        <p:blipFill>
          <a:blip r:embed="rId6"/>
          <a:stretch>
            <a:fillRect/>
          </a:stretch>
        </p:blipFill>
        <p:spPr>
          <a:xfrm>
            <a:off x="10034852" y="690723"/>
            <a:ext cx="1400175" cy="5782905"/>
          </a:xfrm>
          <a:prstGeom prst="rect">
            <a:avLst/>
          </a:prstGeom>
        </p:spPr>
      </p:pic>
    </p:spTree>
    <p:extLst>
      <p:ext uri="{BB962C8B-B14F-4D97-AF65-F5344CB8AC3E}">
        <p14:creationId xmlns:p14="http://schemas.microsoft.com/office/powerpoint/2010/main" val="404467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38" y="846290"/>
            <a:ext cx="8398113" cy="5198459"/>
          </a:xfrm>
          <a:prstGeom prst="rect">
            <a:avLst/>
          </a:prstGeom>
        </p:spPr>
      </p:pic>
      <p:sp>
        <p:nvSpPr>
          <p:cNvPr id="2" name="Title 1"/>
          <p:cNvSpPr>
            <a:spLocks noGrp="1"/>
          </p:cNvSpPr>
          <p:nvPr>
            <p:ph type="title"/>
          </p:nvPr>
        </p:nvSpPr>
        <p:spPr/>
        <p:txBody>
          <a:bodyPr/>
          <a:lstStyle/>
          <a:p>
            <a:r>
              <a:rPr lang="nb-NO" dirty="0"/>
              <a:t>Trapped volume – escape options</a:t>
            </a:r>
          </a:p>
        </p:txBody>
      </p:sp>
      <p:sp>
        <p:nvSpPr>
          <p:cNvPr id="3" name="Date Placeholder 2"/>
          <p:cNvSpPr>
            <a:spLocks noGrp="1"/>
          </p:cNvSpPr>
          <p:nvPr>
            <p:ph type="dt" sz="half" idx="10"/>
          </p:nvPr>
        </p:nvSpPr>
        <p:spPr/>
        <p:txBody>
          <a:bodyPr/>
          <a:lstStyle/>
          <a:p>
            <a:r>
              <a:rPr lang="en-US"/>
              <a:t>June, 2017</a:t>
            </a:r>
          </a:p>
        </p:txBody>
      </p:sp>
      <p:sp>
        <p:nvSpPr>
          <p:cNvPr id="5" name="Slide Number Placeholder 4"/>
          <p:cNvSpPr>
            <a:spLocks noGrp="1"/>
          </p:cNvSpPr>
          <p:nvPr>
            <p:ph type="sldNum" sz="quarter" idx="12"/>
          </p:nvPr>
        </p:nvSpPr>
        <p:spPr/>
        <p:txBody>
          <a:bodyPr/>
          <a:lstStyle/>
          <a:p>
            <a:fld id="{8385F9DC-96B0-4AB2-B89A-A2E2E5B74DE3}" type="slidenum">
              <a:rPr lang="en-US" smtClean="0"/>
              <a:pPr/>
              <a:t>8</a:t>
            </a:fld>
            <a:endParaRPr lang="en-US"/>
          </a:p>
        </p:txBody>
      </p:sp>
      <p:sp>
        <p:nvSpPr>
          <p:cNvPr id="8" name="TextBox 7"/>
          <p:cNvSpPr txBox="1"/>
          <p:nvPr/>
        </p:nvSpPr>
        <p:spPr>
          <a:xfrm>
            <a:off x="506694" y="6147860"/>
            <a:ext cx="5184823" cy="276999"/>
          </a:xfrm>
          <a:prstGeom prst="rect">
            <a:avLst/>
          </a:prstGeom>
          <a:noFill/>
        </p:spPr>
        <p:txBody>
          <a:bodyPr wrap="square" rtlCol="0">
            <a:spAutoFit/>
          </a:bodyPr>
          <a:lstStyle/>
          <a:p>
            <a:r>
              <a:rPr lang="nb-NO" sz="1200" dirty="0"/>
              <a:t>PP/FG plot from: https://www.ikonscience.com/solutions/drilling</a:t>
            </a:r>
          </a:p>
        </p:txBody>
      </p:sp>
      <p:cxnSp>
        <p:nvCxnSpPr>
          <p:cNvPr id="10" name="Straight Arrow Connector 9"/>
          <p:cNvCxnSpPr/>
          <p:nvPr/>
        </p:nvCxnSpPr>
        <p:spPr>
          <a:xfrm flipH="1">
            <a:off x="5138442" y="2929317"/>
            <a:ext cx="2055373" cy="0"/>
          </a:xfrm>
          <a:prstGeom prst="straightConnector1">
            <a:avLst/>
          </a:prstGeom>
          <a:ln w="28575">
            <a:solidFill>
              <a:srgbClr val="FF993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552404" y="3536219"/>
            <a:ext cx="3641411" cy="8093"/>
          </a:xfrm>
          <a:prstGeom prst="straightConnector1">
            <a:avLst/>
          </a:prstGeom>
          <a:ln w="28575">
            <a:solidFill>
              <a:srgbClr val="FF993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193814" y="1032934"/>
            <a:ext cx="0" cy="1651001"/>
          </a:xfrm>
          <a:prstGeom prst="straightConnector1">
            <a:avLst/>
          </a:prstGeom>
          <a:ln w="28575">
            <a:solidFill>
              <a:srgbClr val="FF993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193814" y="3776815"/>
            <a:ext cx="2" cy="876105"/>
          </a:xfrm>
          <a:prstGeom prst="straightConnector1">
            <a:avLst/>
          </a:prstGeom>
          <a:ln w="28575">
            <a:solidFill>
              <a:srgbClr val="FF993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06788" y="3634610"/>
            <a:ext cx="3110480" cy="1569660"/>
          </a:xfrm>
          <a:prstGeom prst="rect">
            <a:avLst/>
          </a:prstGeom>
          <a:solidFill>
            <a:schemeClr val="accent5">
              <a:lumMod val="20000"/>
              <a:lumOff val="80000"/>
            </a:schemeClr>
          </a:solidFill>
          <a:ln w="12700">
            <a:solidFill>
              <a:srgbClr val="FF9933"/>
            </a:solidFill>
          </a:ln>
        </p:spPr>
        <p:txBody>
          <a:bodyPr wrap="square" rtlCol="0">
            <a:spAutoFit/>
          </a:bodyPr>
          <a:lstStyle/>
          <a:p>
            <a:r>
              <a:rPr lang="en-US" sz="1200" dirty="0"/>
              <a:t>Trapped volume – escape options:</a:t>
            </a:r>
          </a:p>
          <a:p>
            <a:pPr marL="342900" indent="-342900">
              <a:buFont typeface="+mj-lt"/>
              <a:buAutoNum type="arabicPeriod"/>
            </a:pPr>
            <a:r>
              <a:rPr lang="en-US" sz="1200" dirty="0"/>
              <a:t>Down towards a depleted reservoir       (ref BP 2015 PAF presentation)</a:t>
            </a:r>
          </a:p>
          <a:p>
            <a:pPr marL="342900" indent="-342900">
              <a:buFont typeface="+mj-lt"/>
              <a:buAutoNum type="arabicPeriod"/>
            </a:pPr>
            <a:r>
              <a:rPr lang="en-US" sz="1200" dirty="0"/>
              <a:t>Into the matrix or a permeable layer fighting capillary pressure and or pore pressure</a:t>
            </a:r>
          </a:p>
          <a:p>
            <a:pPr marL="342900" indent="-342900">
              <a:buFont typeface="+mj-lt"/>
              <a:buAutoNum type="arabicPeriod"/>
            </a:pPr>
            <a:r>
              <a:rPr lang="en-US" sz="1200" dirty="0"/>
              <a:t>Into the matrix fighting </a:t>
            </a:r>
            <a:r>
              <a:rPr lang="en-US" sz="1200" dirty="0" err="1"/>
              <a:t>frac</a:t>
            </a:r>
            <a:r>
              <a:rPr lang="en-US" sz="1200" dirty="0"/>
              <a:t> pressure</a:t>
            </a:r>
          </a:p>
          <a:p>
            <a:pPr marL="342900" indent="-342900">
              <a:buFont typeface="+mj-lt"/>
              <a:buAutoNum type="arabicPeriod"/>
            </a:pPr>
            <a:r>
              <a:rPr lang="en-US" sz="1200" dirty="0"/>
              <a:t>Up annulus and out a gate valve </a:t>
            </a:r>
          </a:p>
        </p:txBody>
      </p:sp>
      <p:grpSp>
        <p:nvGrpSpPr>
          <p:cNvPr id="22" name="Group 21"/>
          <p:cNvGrpSpPr/>
          <p:nvPr/>
        </p:nvGrpSpPr>
        <p:grpSpPr>
          <a:xfrm>
            <a:off x="9669681" y="757281"/>
            <a:ext cx="1618847" cy="5730467"/>
            <a:chOff x="7394712" y="838200"/>
            <a:chExt cx="1618847" cy="5730467"/>
          </a:xfrm>
        </p:grpSpPr>
        <p:grpSp>
          <p:nvGrpSpPr>
            <p:cNvPr id="20" name="Group 19"/>
            <p:cNvGrpSpPr/>
            <p:nvPr/>
          </p:nvGrpSpPr>
          <p:grpSpPr>
            <a:xfrm>
              <a:off x="7394712" y="838200"/>
              <a:ext cx="1618847" cy="5730467"/>
              <a:chOff x="7394712" y="838200"/>
              <a:chExt cx="1618847" cy="5730467"/>
            </a:xfrm>
          </p:grpSpPr>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6327"/>
              <a:stretch/>
            </p:blipFill>
            <p:spPr bwMode="auto">
              <a:xfrm rot="5400000">
                <a:off x="5338902" y="2894010"/>
                <a:ext cx="5730467" cy="161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p:cNvSpPr/>
              <p:nvPr/>
            </p:nvSpPr>
            <p:spPr>
              <a:xfrm>
                <a:off x="7394712" y="2683934"/>
                <a:ext cx="166978" cy="2961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1" name="Rectangle 20"/>
            <p:cNvSpPr/>
            <p:nvPr/>
          </p:nvSpPr>
          <p:spPr>
            <a:xfrm>
              <a:off x="7394712" y="5033176"/>
              <a:ext cx="365761" cy="326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76786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Practical implications</a:t>
            </a:r>
          </a:p>
        </p:txBody>
      </p:sp>
      <p:sp>
        <p:nvSpPr>
          <p:cNvPr id="3" name="Date Placeholder 2"/>
          <p:cNvSpPr>
            <a:spLocks noGrp="1"/>
          </p:cNvSpPr>
          <p:nvPr>
            <p:ph type="dt" sz="half" idx="10"/>
          </p:nvPr>
        </p:nvSpPr>
        <p:spPr/>
        <p:txBody>
          <a:bodyPr/>
          <a:lstStyle/>
          <a:p>
            <a:r>
              <a:rPr lang="en-US"/>
              <a:t>June, 2017</a:t>
            </a:r>
          </a:p>
        </p:txBody>
      </p:sp>
      <p:sp>
        <p:nvSpPr>
          <p:cNvPr id="5" name="TextBox 4"/>
          <p:cNvSpPr txBox="1"/>
          <p:nvPr/>
        </p:nvSpPr>
        <p:spPr>
          <a:xfrm>
            <a:off x="491142" y="877704"/>
            <a:ext cx="5917679" cy="5693866"/>
          </a:xfrm>
          <a:prstGeom prst="rect">
            <a:avLst/>
          </a:prstGeom>
          <a:noFill/>
        </p:spPr>
        <p:txBody>
          <a:bodyPr wrap="square" rtlCol="0">
            <a:spAutoFit/>
          </a:bodyPr>
          <a:lstStyle/>
          <a:p>
            <a:r>
              <a:rPr lang="en-US" dirty="0"/>
              <a:t>For P&amp;A operations:</a:t>
            </a:r>
          </a:p>
          <a:p>
            <a:pPr marL="285750" indent="-285750">
              <a:buFontTx/>
              <a:buChar char="-"/>
            </a:pPr>
            <a:r>
              <a:rPr lang="en-US" dirty="0"/>
              <a:t>To log or not to log (@ cost = 1 rig day)? Log</a:t>
            </a:r>
          </a:p>
          <a:p>
            <a:pPr marL="285750" indent="-285750">
              <a:buFontTx/>
              <a:buChar char="-"/>
            </a:pPr>
            <a:r>
              <a:rPr lang="en-US" dirty="0"/>
              <a:t>We have established a best practice for log and verification</a:t>
            </a:r>
          </a:p>
          <a:p>
            <a:pPr marL="285750" indent="-285750">
              <a:buFontTx/>
              <a:buChar char="-"/>
            </a:pPr>
            <a:r>
              <a:rPr lang="en-US" dirty="0"/>
              <a:t>Map P&amp;A inventory vs. mud system</a:t>
            </a:r>
          </a:p>
          <a:p>
            <a:pPr marL="285750" indent="-285750">
              <a:buFontTx/>
              <a:buChar char="-"/>
            </a:pPr>
            <a:endParaRPr lang="en-US" dirty="0"/>
          </a:p>
          <a:p>
            <a:pPr marL="285750" indent="-285750">
              <a:buFontTx/>
              <a:buChar char="-"/>
            </a:pPr>
            <a:endParaRPr lang="en-US" dirty="0"/>
          </a:p>
          <a:p>
            <a:r>
              <a:rPr lang="en-US" dirty="0"/>
              <a:t>In a research perspective:</a:t>
            </a:r>
          </a:p>
          <a:p>
            <a:pPr marL="285750" indent="-285750">
              <a:buFontTx/>
              <a:buChar char="-"/>
            </a:pPr>
            <a:r>
              <a:rPr lang="en-US" dirty="0"/>
              <a:t>Communicated </a:t>
            </a:r>
            <a:r>
              <a:rPr lang="en-US" dirty="0" err="1"/>
              <a:t>Ekofisk</a:t>
            </a:r>
            <a:r>
              <a:rPr lang="en-US" dirty="0"/>
              <a:t> observations</a:t>
            </a:r>
          </a:p>
          <a:p>
            <a:pPr marL="285750" indent="-285750">
              <a:buFontTx/>
              <a:buChar char="-"/>
            </a:pPr>
            <a:r>
              <a:rPr lang="en-US" dirty="0"/>
              <a:t>Inhouse work to release Ekofisk overburden core for SINTEF JIP</a:t>
            </a:r>
          </a:p>
          <a:p>
            <a:pPr marL="285750" indent="-285750">
              <a:buFontTx/>
              <a:buChar char="-"/>
            </a:pPr>
            <a:r>
              <a:rPr lang="en-US" dirty="0"/>
              <a:t>We need to study “entry pressure”</a:t>
            </a:r>
          </a:p>
          <a:p>
            <a:pPr marL="285750" indent="-285750">
              <a:buFontTx/>
              <a:buChar char="-"/>
            </a:pPr>
            <a:endParaRPr lang="en-US" dirty="0"/>
          </a:p>
          <a:p>
            <a:pPr marL="285750" indent="-285750">
              <a:buFontTx/>
              <a:buChar char="-"/>
            </a:pPr>
            <a:endParaRPr lang="en-US" dirty="0"/>
          </a:p>
          <a:p>
            <a:r>
              <a:rPr lang="en-US" dirty="0"/>
              <a:t>Decision made/preparations and testing ongoing:</a:t>
            </a:r>
          </a:p>
          <a:p>
            <a:pPr marL="285750" indent="-285750">
              <a:buFontTx/>
              <a:buChar char="-"/>
            </a:pPr>
            <a:r>
              <a:rPr lang="en-US" dirty="0"/>
              <a:t>Radical changes to P/W/C technique</a:t>
            </a:r>
          </a:p>
          <a:p>
            <a:pPr marL="285750" indent="-285750">
              <a:buFontTx/>
              <a:buChar char="-"/>
            </a:pPr>
            <a:r>
              <a:rPr lang="en-US" dirty="0"/>
              <a:t>This includes testing of a SW based mud system</a:t>
            </a:r>
          </a:p>
          <a:p>
            <a:pPr marL="285750" indent="-285750">
              <a:buFontTx/>
              <a:buChar char="-"/>
            </a:pPr>
            <a:r>
              <a:rPr lang="en-US" dirty="0"/>
              <a:t>Objective is to “buy” a </a:t>
            </a:r>
            <a:r>
              <a:rPr lang="en-US" dirty="0" err="1"/>
              <a:t>fm</a:t>
            </a:r>
            <a:r>
              <a:rPr lang="en-US" dirty="0"/>
              <a:t> creep  insurance  (+++)</a:t>
            </a:r>
          </a:p>
          <a:p>
            <a:pPr marL="285750" indent="-285750">
              <a:buFontTx/>
              <a:buChar char="-"/>
            </a:pPr>
            <a:endParaRPr lang="en-US" sz="1600" dirty="0"/>
          </a:p>
          <a:p>
            <a:endParaRPr lang="en-US" sz="2400" dirty="0">
              <a:solidFill>
                <a:srgbClr val="FF0000"/>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821221" y="5795141"/>
            <a:ext cx="2142415" cy="77559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8200" y="4008085"/>
            <a:ext cx="2142416" cy="1705058"/>
          </a:xfrm>
          <a:prstGeom prst="rect">
            <a:avLst/>
          </a:prstGeom>
        </p:spPr>
      </p:pic>
      <p:sp>
        <p:nvSpPr>
          <p:cNvPr id="4" name="Slide Number Placeholder 3"/>
          <p:cNvSpPr>
            <a:spLocks noGrp="1"/>
          </p:cNvSpPr>
          <p:nvPr>
            <p:ph type="sldNum" sz="quarter" idx="12"/>
          </p:nvPr>
        </p:nvSpPr>
        <p:spPr/>
        <p:txBody>
          <a:bodyPr/>
          <a:lstStyle/>
          <a:p>
            <a:fld id="{8385F9DC-96B0-4AB2-B89A-A2E2E5B74DE3}" type="slidenum">
              <a:rPr lang="en-US" smtClean="0"/>
              <a:pPr/>
              <a:t>9</a:t>
            </a:fld>
            <a:endParaRPr lang="en-US"/>
          </a:p>
        </p:txBody>
      </p:sp>
      <p:grpSp>
        <p:nvGrpSpPr>
          <p:cNvPr id="18" name="Group 17"/>
          <p:cNvGrpSpPr/>
          <p:nvPr/>
        </p:nvGrpSpPr>
        <p:grpSpPr>
          <a:xfrm>
            <a:off x="8785454" y="633963"/>
            <a:ext cx="2234154" cy="3344797"/>
            <a:chOff x="6841993" y="645686"/>
            <a:chExt cx="2234154" cy="3344797"/>
          </a:xfrm>
        </p:grpSpPr>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b="3458"/>
            <a:stretch/>
          </p:blipFill>
          <p:spPr>
            <a:xfrm>
              <a:off x="6841993" y="645686"/>
              <a:ext cx="2234154" cy="3344797"/>
            </a:xfrm>
            <a:prstGeom prst="rect">
              <a:avLst/>
            </a:prstGeom>
          </p:spPr>
        </p:pic>
        <p:sp>
          <p:nvSpPr>
            <p:cNvPr id="15" name="Rectangle 14"/>
            <p:cNvSpPr/>
            <p:nvPr/>
          </p:nvSpPr>
          <p:spPr>
            <a:xfrm>
              <a:off x="7715756" y="668375"/>
              <a:ext cx="347133" cy="174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1216925597"/>
      </p:ext>
    </p:extLst>
  </p:cSld>
  <p:clrMapOvr>
    <a:masterClrMapping/>
  </p:clrMapOvr>
</p:sld>
</file>

<file path=ppt/theme/theme1.xml><?xml version="1.0" encoding="utf-8"?>
<a:theme xmlns:a="http://schemas.openxmlformats.org/drawingml/2006/main" name="New Branding PowerPoint template - wide - 11-11">
  <a:themeElements>
    <a:clrScheme name="New Brand 11-11">
      <a:dk1>
        <a:sysClr val="windowText" lastClr="000000"/>
      </a:dk1>
      <a:lt1>
        <a:sysClr val="window" lastClr="FFFFFF"/>
      </a:lt1>
      <a:dk2>
        <a:srgbClr val="353E41"/>
      </a:dk2>
      <a:lt2>
        <a:srgbClr val="E3E7E9"/>
      </a:lt2>
      <a:accent1>
        <a:srgbClr val="5C6C72"/>
      </a:accent1>
      <a:accent2>
        <a:srgbClr val="C72825"/>
      </a:accent2>
      <a:accent3>
        <a:srgbClr val="F57F29"/>
      </a:accent3>
      <a:accent4>
        <a:srgbClr val="FFC709"/>
      </a:accent4>
      <a:accent5>
        <a:srgbClr val="007DC1"/>
      </a:accent5>
      <a:accent6>
        <a:srgbClr val="63A945"/>
      </a:accent6>
      <a:hlink>
        <a:srgbClr val="0070C0"/>
      </a:hlink>
      <a:folHlink>
        <a:srgbClr val="73237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5-Norway-OFFSHORE-standard-size">
  <a:themeElements>
    <a:clrScheme name="New Brand 1">
      <a:dk1>
        <a:sysClr val="windowText" lastClr="000000"/>
      </a:dk1>
      <a:lt1>
        <a:sysClr val="window" lastClr="FFFFFF"/>
      </a:lt1>
      <a:dk2>
        <a:srgbClr val="4D4D4D"/>
      </a:dk2>
      <a:lt2>
        <a:srgbClr val="EAEAEA"/>
      </a:lt2>
      <a:accent1>
        <a:srgbClr val="5C6C72"/>
      </a:accent1>
      <a:accent2>
        <a:srgbClr val="C72825"/>
      </a:accent2>
      <a:accent3>
        <a:srgbClr val="F57F29"/>
      </a:accent3>
      <a:accent4>
        <a:srgbClr val="FFC709"/>
      </a:accent4>
      <a:accent5>
        <a:srgbClr val="007DC1"/>
      </a:accent5>
      <a:accent6>
        <a:srgbClr val="63A945"/>
      </a:accent6>
      <a:hlink>
        <a:srgbClr val="0070C0"/>
      </a:hlink>
      <a:folHlink>
        <a:srgbClr val="73237B"/>
      </a:folHlink>
    </a:clrScheme>
    <a:fontScheme name="Brand Fonts">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 template OFFSHORE standard size.pptx" id="{910C942E-33CC-4C35-BDC8-15439D08541C}" vid="{6E2B967A-871D-43C0-8B51-C07766BA98F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o Be Classified" ma:contentTypeID="0x010100C2B0EB16A4CB48A1931209EEFF1AABAB00423BE0A4C10B41D5BE676CA1C9F509BA00B3DF0D35DB4A8F43BF750FD20AE82C5D" ma:contentTypeVersion="3" ma:contentTypeDescription="Create a new document." ma:contentTypeScope="" ma:versionID="9fcbf2f4d46d2a4c64cac3ca91c898f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16A928-C54E-42BD-9CBF-9972D57708B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48691A1-9B82-4CA7-944C-3246A13258CF}">
  <ds:schemaRefs>
    <ds:schemaRef ds:uri="http://schemas.microsoft.com/sharepoint/v3/contenttype/forms"/>
  </ds:schemaRefs>
</ds:datastoreItem>
</file>

<file path=customXml/itemProps3.xml><?xml version="1.0" encoding="utf-8"?>
<ds:datastoreItem xmlns:ds="http://schemas.openxmlformats.org/officeDocument/2006/customXml" ds:itemID="{D16C0E38-CC78-41B2-9BEF-B02367C57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Plain template - wide</Template>
  <TotalTime>10916</TotalTime>
  <Words>1397</Words>
  <Application>Microsoft Office PowerPoint</Application>
  <PresentationFormat>Custom</PresentationFormat>
  <Paragraphs>156</Paragraphs>
  <Slides>11</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MS Mincho</vt:lpstr>
      <vt:lpstr>MS PGothic</vt:lpstr>
      <vt:lpstr>Arial</vt:lpstr>
      <vt:lpstr>Calibri</vt:lpstr>
      <vt:lpstr>Calibri Light</vt:lpstr>
      <vt:lpstr>Times New Roman</vt:lpstr>
      <vt:lpstr>Wingdings 3</vt:lpstr>
      <vt:lpstr>New Branding PowerPoint template - wide - 11-11</vt:lpstr>
      <vt:lpstr>2015-Norway-OFFSHORE-standard-size</vt:lpstr>
      <vt:lpstr>Formation Creep</vt:lpstr>
      <vt:lpstr>PowerPoint Presentation</vt:lpstr>
      <vt:lpstr>Good to know</vt:lpstr>
      <vt:lpstr>Motivation</vt:lpstr>
      <vt:lpstr>“Our shale does not creep”</vt:lpstr>
      <vt:lpstr>Proof: “Our shale does not creep”</vt:lpstr>
      <vt:lpstr>Maybe we can ‘’let our shale creep’’</vt:lpstr>
      <vt:lpstr>Trapped volume – escape options</vt:lpstr>
      <vt:lpstr>Practical implications</vt:lpstr>
      <vt:lpstr>Way forward/potential</vt:lpstr>
      <vt:lpstr>QUESTIONS?</vt:lpstr>
    </vt:vector>
  </TitlesOfParts>
  <Company>ConocoPhillips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Calibri Regular Calibri Light</dc:title>
  <dc:creator>halldl</dc:creator>
  <cp:lastModifiedBy>Kjeldaas, Geir</cp:lastModifiedBy>
  <cp:revision>144</cp:revision>
  <cp:lastPrinted>2017-09-22T11:30:35Z</cp:lastPrinted>
  <dcterms:created xsi:type="dcterms:W3CDTF">2016-10-05T16:08:30Z</dcterms:created>
  <dcterms:modified xsi:type="dcterms:W3CDTF">2017-10-03T13:34:45Z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0x010100C2B0EB16A4CB48A1931209EEFF1AABAB00423BE0A4C10B41D5BE676CA1C9F509BA00B3DF0D35DB4A8F43BF750FD20AE82C5D</vt:lpwstr>
  </property>
  <property fmtid="{D5CDD505-2E9C-101B-9397-08002B2CF9AE}" pid="3" name="wbuy">
    <vt:lpwstr>Templates</vt:lpwstr>
  </property>
  <property fmtid="{D5CDD505-2E9C-101B-9397-08002B2CF9AE}" pid="4" name="j6o0">
    <vt:lpwstr>3- Wells-Norway branded ppt with vessels</vt:lpwstr>
  </property>
</Properties>
</file>